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60" r:id="rId1"/>
  </p:sldMasterIdLst>
  <p:notesMasterIdLst>
    <p:notesMasterId r:id="rId15"/>
  </p:notesMasterIdLst>
  <p:handoutMasterIdLst>
    <p:handoutMasterId r:id="rId16"/>
  </p:handoutMasterIdLst>
  <p:sldIdLst>
    <p:sldId id="278" r:id="rId2"/>
    <p:sldId id="499" r:id="rId3"/>
    <p:sldId id="510" r:id="rId4"/>
    <p:sldId id="283" r:id="rId5"/>
    <p:sldId id="500" r:id="rId6"/>
    <p:sldId id="501" r:id="rId7"/>
    <p:sldId id="503" r:id="rId8"/>
    <p:sldId id="504" r:id="rId9"/>
    <p:sldId id="502" r:id="rId10"/>
    <p:sldId id="505" r:id="rId11"/>
    <p:sldId id="506" r:id="rId12"/>
    <p:sldId id="507" r:id="rId13"/>
    <p:sldId id="508" r:id="rId14"/>
  </p:sldIdLst>
  <p:sldSz cx="9144000" cy="5143500" type="screen16x9"/>
  <p:notesSz cx="6858000" cy="9144000"/>
  <p:embeddedFontLst>
    <p:embeddedFont>
      <p:font typeface="맑은 고딕" panose="020B0503020000020004" pitchFamily="50" charset="-127"/>
      <p:regular r:id="rId17"/>
      <p:bold r:id="rId18"/>
    </p:embeddedFont>
    <p:embeddedFont>
      <p:font typeface="함초롬돋움" panose="020B0604000101010101" pitchFamily="50" charset="-127"/>
      <p:regular r:id="rId19"/>
      <p:bold r:id="rId20"/>
    </p:embeddedFont>
    <p:embeddedFont>
      <p:font typeface="휴먼둥근헤드라인" panose="02030504000101010101" pitchFamily="18" charset="-127"/>
      <p:regular r:id="rId21"/>
    </p:embeddedFont>
    <p:embeddedFont>
      <p:font typeface="휴먼매직체" panose="02030504000101010101" pitchFamily="18" charset="-127"/>
      <p:regular r:id="rId22"/>
    </p:embeddedFont>
    <p:embeddedFont>
      <p:font typeface="Arial" panose="020B0604020202020204" pitchFamily="34" charset="0"/>
      <p:regular r:id="rId23"/>
      <p:bold r:id="rId24"/>
    </p:embeddedFont>
    <p:embeddedFont>
      <p:font typeface="Bookman Old Style" panose="02050604050505020204" pitchFamily="18" charset="0"/>
      <p:regular r:id="rId25"/>
      <p:bold r:id="rId26"/>
      <p:italic r:id="rId27"/>
      <p:boldItalic r:id="rId28"/>
    </p:embeddedFont>
    <p:embeddedFont>
      <p:font typeface="Calibri Light" panose="020F0302020204030204" pitchFamily="34" charset="0"/>
      <p:regular r:id="rId29"/>
      <p:italic r:id="rId30"/>
    </p:embeddedFont>
  </p:embeddedFontLst>
  <p:defaultTextStyle>
    <a:defPPr>
      <a:defRPr lang="en-US"/>
    </a:defPPr>
    <a:lvl1pPr marL="0" algn="l" defTabSz="457200" rtl="0" eaLnBrk="1" latinLnBrk="0" hangingPunct="1">
      <a:defRPr sz="1800" kern="1200">
        <a:solidFill>
          <a:schemeClr val="tx1"/>
        </a:solidFill>
        <a:latin typeface="맑은 고딕"/>
        <a:ea typeface="맑은 고딕"/>
        <a:cs typeface="맑은 고딕"/>
      </a:defRPr>
    </a:lvl1pPr>
    <a:lvl2pPr marL="457200" algn="l" defTabSz="457200" rtl="0" eaLnBrk="1" latinLnBrk="0" hangingPunct="1">
      <a:defRPr sz="1800" kern="1200">
        <a:solidFill>
          <a:schemeClr val="tx1"/>
        </a:solidFill>
        <a:latin typeface="맑은 고딕"/>
        <a:ea typeface="맑은 고딕"/>
        <a:cs typeface="맑은 고딕"/>
      </a:defRPr>
    </a:lvl2pPr>
    <a:lvl3pPr marL="914400" algn="l" defTabSz="457200" rtl="0" eaLnBrk="1" latinLnBrk="0" hangingPunct="1">
      <a:defRPr sz="1800" kern="1200">
        <a:solidFill>
          <a:schemeClr val="tx1"/>
        </a:solidFill>
        <a:latin typeface="맑은 고딕"/>
        <a:ea typeface="맑은 고딕"/>
        <a:cs typeface="맑은 고딕"/>
      </a:defRPr>
    </a:lvl3pPr>
    <a:lvl4pPr marL="1371600" algn="l" defTabSz="457200" rtl="0" eaLnBrk="1" latinLnBrk="0" hangingPunct="1">
      <a:defRPr sz="1800" kern="1200">
        <a:solidFill>
          <a:schemeClr val="tx1"/>
        </a:solidFill>
        <a:latin typeface="맑은 고딕"/>
        <a:ea typeface="맑은 고딕"/>
        <a:cs typeface="맑은 고딕"/>
      </a:defRPr>
    </a:lvl4pPr>
    <a:lvl5pPr marL="1828800" algn="l" defTabSz="457200" rtl="0" eaLnBrk="1" latinLnBrk="0" hangingPunct="1">
      <a:defRPr sz="1800" kern="1200">
        <a:solidFill>
          <a:schemeClr val="tx1"/>
        </a:solidFill>
        <a:latin typeface="맑은 고딕"/>
        <a:ea typeface="맑은 고딕"/>
        <a:cs typeface="맑은 고딕"/>
      </a:defRPr>
    </a:lvl5pPr>
    <a:lvl6pPr marL="2286000" algn="l" defTabSz="457200" rtl="0" eaLnBrk="1" latinLnBrk="0" hangingPunct="1">
      <a:defRPr sz="1800" kern="1200">
        <a:solidFill>
          <a:schemeClr val="tx1"/>
        </a:solidFill>
        <a:latin typeface="맑은 고딕"/>
        <a:ea typeface="맑은 고딕"/>
        <a:cs typeface="맑은 고딕"/>
      </a:defRPr>
    </a:lvl6pPr>
    <a:lvl7pPr marL="2743200" algn="l" defTabSz="457200" rtl="0" eaLnBrk="1" latinLnBrk="0" hangingPunct="1">
      <a:defRPr sz="1800" kern="1200">
        <a:solidFill>
          <a:schemeClr val="tx1"/>
        </a:solidFill>
        <a:latin typeface="맑은 고딕"/>
        <a:ea typeface="맑은 고딕"/>
        <a:cs typeface="맑은 고딕"/>
      </a:defRPr>
    </a:lvl7pPr>
    <a:lvl8pPr marL="3200400" algn="l" defTabSz="457200" rtl="0" eaLnBrk="1" latinLnBrk="0" hangingPunct="1">
      <a:defRPr sz="1800" kern="1200">
        <a:solidFill>
          <a:schemeClr val="tx1"/>
        </a:solidFill>
        <a:latin typeface="맑은 고딕"/>
        <a:ea typeface="맑은 고딕"/>
        <a:cs typeface="맑은 고딕"/>
      </a:defRPr>
    </a:lvl8pPr>
    <a:lvl9pPr marL="3657600" algn="l" defTabSz="457200" rtl="0" eaLnBrk="1" latinLnBrk="0" hangingPunct="1">
      <a:defRPr sz="1800" kern="1200">
        <a:solidFill>
          <a:schemeClr val="tx1"/>
        </a:solidFill>
        <a:latin typeface="맑은 고딕"/>
        <a:ea typeface="맑은 고딕"/>
        <a:cs typeface="맑은 고딕"/>
      </a:defRPr>
    </a:lvl9pPr>
  </p:defaultTextStyle>
  <p:extLst>
    <p:ext uri="{EFAFB233-063F-42B5-8137-9DF3F51BA10A}">
      <p15:sldGuideLst xmlns:p15="http://schemas.microsoft.com/office/powerpoint/2012/main">
        <p15:guide id="1" orient="horz" pos="55" userDrawn="1">
          <p15:clr>
            <a:srgbClr val="A4A3A4"/>
          </p15:clr>
        </p15:guide>
        <p15:guide id="2" pos="1202" userDrawn="1">
          <p15:clr>
            <a:srgbClr val="A4A3A4"/>
          </p15:clr>
        </p15:guide>
        <p15:guide id="3" pos="5602" userDrawn="1">
          <p15:clr>
            <a:srgbClr val="A4A3A4"/>
          </p15:clr>
        </p15:guide>
        <p15:guide id="5" orient="horz" pos="31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53B"/>
    <a:srgbClr val="222B34"/>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0" autoAdjust="0"/>
    <p:restoredTop sz="94660"/>
  </p:normalViewPr>
  <p:slideViewPr>
    <p:cSldViewPr snapToGrid="0" showGuides="1">
      <p:cViewPr varScale="1">
        <p:scale>
          <a:sx n="88" d="100"/>
          <a:sy n="88" d="100"/>
        </p:scale>
        <p:origin x="668" y="64"/>
      </p:cViewPr>
      <p:guideLst>
        <p:guide orient="horz" pos="55"/>
        <p:guide pos="1202"/>
        <p:guide pos="5602"/>
        <p:guide orient="horz" pos="3162"/>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2F78AE-1DC9-4E95-AA68-17EB8BC53BA7}" type="datetimeFigureOut">
              <a:rPr lang="ko-KR" altLang="en-US" smtClean="0"/>
              <a:t>2019-10-08</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24B3AB-AE88-4FF7-8FA7-DE4678F6F0B9}" type="slidenum">
              <a:rPr lang="ko-KR" altLang="en-US" smtClean="0"/>
              <a:t>‹#›</a:t>
            </a:fld>
            <a:endParaRPr lang="ko-KR" altLang="en-US"/>
          </a:p>
        </p:txBody>
      </p:sp>
    </p:spTree>
    <p:extLst>
      <p:ext uri="{BB962C8B-B14F-4D97-AF65-F5344CB8AC3E}">
        <p14:creationId xmlns:p14="http://schemas.microsoft.com/office/powerpoint/2010/main" val="2563881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C2159322-6C85-4127-9E81-7F8BF0D70E1A}" type="datetimeFigureOut">
              <a:rPr lang="zh-CN" altLang="en-US" smtClean="0"/>
              <a:pPr/>
              <a:t>2019/10/8</a:t>
            </a:fld>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AEA76D6-C0AA-410F-9DDC-526F0CB07C6D}" type="slidenum">
              <a:rPr lang="zh-CN" altLang="en-US" smtClean="0"/>
              <a:pPr/>
              <a:t>‹#›</a:t>
            </a:fld>
            <a:endParaRPr lang="zh-CN" altLang="en-US" dirty="0"/>
          </a:p>
        </p:txBody>
      </p:sp>
    </p:spTree>
    <p:extLst>
      <p:ext uri="{BB962C8B-B14F-4D97-AF65-F5344CB8AC3E}">
        <p14:creationId xmlns:p14="http://schemas.microsoft.com/office/powerpoint/2010/main" val="1452184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맑은 고딕"/>
        <a:ea typeface="맑은 고딕"/>
        <a:cs typeface="맑은 고딕"/>
      </a:defRPr>
    </a:lvl1pPr>
    <a:lvl2pPr marL="457200" algn="l" defTabSz="914400" rtl="0" eaLnBrk="1" latinLnBrk="0" hangingPunct="1">
      <a:defRPr sz="1200" kern="1200">
        <a:solidFill>
          <a:schemeClr val="tx1"/>
        </a:solidFill>
        <a:latin typeface="맑은 고딕"/>
        <a:ea typeface="맑은 고딕"/>
        <a:cs typeface="맑은 고딕"/>
      </a:defRPr>
    </a:lvl2pPr>
    <a:lvl3pPr marL="914400" algn="l" defTabSz="914400" rtl="0" eaLnBrk="1" latinLnBrk="0" hangingPunct="1">
      <a:defRPr sz="1200" kern="1200">
        <a:solidFill>
          <a:schemeClr val="tx1"/>
        </a:solidFill>
        <a:latin typeface="맑은 고딕"/>
        <a:ea typeface="맑은 고딕"/>
        <a:cs typeface="맑은 고딕"/>
      </a:defRPr>
    </a:lvl3pPr>
    <a:lvl4pPr marL="1371600" algn="l" defTabSz="914400" rtl="0" eaLnBrk="1" latinLnBrk="0" hangingPunct="1">
      <a:defRPr sz="1200" kern="1200">
        <a:solidFill>
          <a:schemeClr val="tx1"/>
        </a:solidFill>
        <a:latin typeface="맑은 고딕"/>
        <a:ea typeface="맑은 고딕"/>
        <a:cs typeface="맑은 고딕"/>
      </a:defRPr>
    </a:lvl4pPr>
    <a:lvl5pPr marL="1828800" algn="l" defTabSz="914400" rtl="0" eaLnBrk="1" latinLnBrk="0" hangingPunct="1">
      <a:defRPr sz="1200" kern="1200">
        <a:solidFill>
          <a:schemeClr val="tx1"/>
        </a:solidFill>
        <a:latin typeface="맑은 고딕"/>
        <a:ea typeface="맑은 고딕"/>
        <a:cs typeface="맑은 고딕"/>
      </a:defRPr>
    </a:lvl5pPr>
    <a:lvl6pPr marL="2286000" algn="l" defTabSz="914400" rtl="0" eaLnBrk="1" latinLnBrk="0" hangingPunct="1">
      <a:defRPr sz="1200" kern="1200">
        <a:solidFill>
          <a:schemeClr val="tx1"/>
        </a:solidFill>
        <a:latin typeface="맑은 고딕"/>
        <a:ea typeface="맑은 고딕"/>
        <a:cs typeface="맑은 고딕"/>
      </a:defRPr>
    </a:lvl6pPr>
    <a:lvl7pPr marL="2743200" algn="l" defTabSz="914400" rtl="0" eaLnBrk="1" latinLnBrk="0" hangingPunct="1">
      <a:defRPr sz="1200" kern="1200">
        <a:solidFill>
          <a:schemeClr val="tx1"/>
        </a:solidFill>
        <a:latin typeface="맑은 고딕"/>
        <a:ea typeface="맑은 고딕"/>
        <a:cs typeface="맑은 고딕"/>
      </a:defRPr>
    </a:lvl7pPr>
    <a:lvl8pPr marL="3200400" algn="l" defTabSz="914400" rtl="0" eaLnBrk="1" latinLnBrk="0" hangingPunct="1">
      <a:defRPr sz="1200" kern="1200">
        <a:solidFill>
          <a:schemeClr val="tx1"/>
        </a:solidFill>
        <a:latin typeface="맑은 고딕"/>
        <a:ea typeface="맑은 고딕"/>
        <a:cs typeface="맑은 고딕"/>
      </a:defRPr>
    </a:lvl8pPr>
    <a:lvl9pPr marL="3657600" algn="l" defTabSz="914400" rtl="0" eaLnBrk="1" latinLnBrk="0" hangingPunct="1">
      <a:defRPr sz="1200" kern="1200">
        <a:solidFill>
          <a:schemeClr val="tx1"/>
        </a:solidFill>
        <a:latin typeface="맑은 고딕"/>
        <a:ea typeface="맑은 고딕"/>
        <a:cs typeface="맑은 고딕"/>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Tree>
    <p:extLst>
      <p:ext uri="{BB962C8B-B14F-4D97-AF65-F5344CB8AC3E}">
        <p14:creationId xmlns:p14="http://schemas.microsoft.com/office/powerpoint/2010/main" val="3123247244"/>
      </p:ext>
    </p:extLst>
  </p:cSld>
  <p:clrMapOvr>
    <a:masterClrMapping/>
  </p:clrMapOvr>
  <p:extLst mod="1">
    <p:ext uri="{DCECCB84-F9BA-43D5-87BE-67443E8EF086}">
      <p15:sldGuideLst xmlns:p15="http://schemas.microsoft.com/office/powerpoint/2012/main">
        <p15:guide id="1"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zh-CN" altLang="en-US" dirty="0"/>
          </a:p>
        </p:txBody>
      </p:sp>
      <p:sp>
        <p:nvSpPr>
          <p:cNvPr id="5" name="Date Placeholder 4"/>
          <p:cNvSpPr>
            <a:spLocks noGrp="1"/>
          </p:cNvSpPr>
          <p:nvPr>
            <p:ph type="dt" sz="half" idx="10"/>
          </p:nvPr>
        </p:nvSpPr>
        <p:spPr/>
        <p:txBody>
          <a:bodyPr/>
          <a:lstStyle/>
          <a:p>
            <a:fld id="{F71449F7-5D90-411E-B63D-8723CE855B03}" type="datetimeFigureOut">
              <a:rPr lang="zh-CN" altLang="en-US" smtClean="0"/>
              <a:t>2019/10/8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029456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zh-CN" altLang="en-US" dirty="0"/>
          </a:p>
        </p:txBody>
      </p:sp>
      <p:sp>
        <p:nvSpPr>
          <p:cNvPr id="5" name="Date Placeholder 4"/>
          <p:cNvSpPr>
            <a:spLocks noGrp="1"/>
          </p:cNvSpPr>
          <p:nvPr>
            <p:ph type="dt" sz="half" idx="10"/>
          </p:nvPr>
        </p:nvSpPr>
        <p:spPr/>
        <p:txBody>
          <a:bodyPr/>
          <a:lstStyle/>
          <a:p>
            <a:fld id="{F71449F7-5D90-411E-B63D-8723CE855B03}" type="datetimeFigureOut">
              <a:rPr lang="zh-CN" altLang="en-US" smtClean="0"/>
              <a:t>2019/10/8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304373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Vertical Text Placeholder 2"/>
          <p:cNvSpPr>
            <a:spLocks noGrp="1"/>
          </p:cNvSpPr>
          <p:nvPr>
            <p:ph type="body" orient="vert" idx="1"/>
          </p:nvPr>
        </p:nvSpPr>
        <p:spPr/>
        <p:txBody>
          <a:bodyPr vert="eaVert"/>
          <a:lstStyle/>
          <a:p>
            <a:pPr lvl="0"/>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t>2019/10/8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4277729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t>2019/10/8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156948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8" name="내용 개체 틀 7"/>
          <p:cNvSpPr>
            <a:spLocks noGrp="1"/>
          </p:cNvSpPr>
          <p:nvPr>
            <p:ph sz="quarter" idx="1"/>
          </p:nvPr>
        </p:nvSpPr>
        <p:spPr>
          <a:xfrm>
            <a:off x="457200" y="914400"/>
            <a:ext cx="8229600" cy="370332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a:extLst>
              <a:ext uri="{FF2B5EF4-FFF2-40B4-BE49-F238E27FC236}">
                <a16:creationId xmlns:a16="http://schemas.microsoft.com/office/drawing/2014/main" id="{08DDCCC6-EC0A-4795-894D-91528892D527}"/>
              </a:ext>
            </a:extLst>
          </p:cNvPr>
          <p:cNvSpPr>
            <a:spLocks noGrp="1"/>
          </p:cNvSpPr>
          <p:nvPr>
            <p:ph type="dt" sz="half" idx="10"/>
          </p:nvPr>
        </p:nvSpPr>
        <p:spPr/>
        <p:txBody>
          <a:bodyPr/>
          <a:lstStyle>
            <a:lvl1pPr>
              <a:defRPr/>
            </a:lvl1pPr>
          </a:lstStyle>
          <a:p>
            <a:pPr>
              <a:defRPr/>
            </a:pPr>
            <a:endParaRPr lang="ko-KR" altLang="en-US"/>
          </a:p>
        </p:txBody>
      </p:sp>
      <p:sp>
        <p:nvSpPr>
          <p:cNvPr id="5" name="바닥글 개체 틀 4">
            <a:extLst>
              <a:ext uri="{FF2B5EF4-FFF2-40B4-BE49-F238E27FC236}">
                <a16:creationId xmlns:a16="http://schemas.microsoft.com/office/drawing/2014/main" id="{ACB2ABE3-5F69-471F-AB53-E2BD4E2C9ED0}"/>
              </a:ext>
            </a:extLst>
          </p:cNvPr>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a:extLst>
              <a:ext uri="{FF2B5EF4-FFF2-40B4-BE49-F238E27FC236}">
                <a16:creationId xmlns:a16="http://schemas.microsoft.com/office/drawing/2014/main" id="{667FDD94-CC11-4BE4-9750-3D3EC8A2C5DA}"/>
              </a:ext>
            </a:extLst>
          </p:cNvPr>
          <p:cNvSpPr>
            <a:spLocks noGrp="1"/>
          </p:cNvSpPr>
          <p:nvPr>
            <p:ph type="sldNum" sz="quarter" idx="12"/>
          </p:nvPr>
        </p:nvSpPr>
        <p:spPr/>
        <p:txBody>
          <a:bodyPr/>
          <a:lstStyle>
            <a:lvl1pPr>
              <a:defRPr/>
            </a:lvl1pPr>
          </a:lstStyle>
          <a:p>
            <a:pPr>
              <a:defRPr/>
            </a:pPr>
            <a:fld id="{584A610B-ABE5-41D1-B589-6D9D2865A51F}" type="slidenum">
              <a:rPr lang="ko-KR" altLang="en-US"/>
              <a:pPr>
                <a:defRPr/>
              </a:pPr>
              <a:t>‹#›</a:t>
            </a:fld>
            <a:endParaRPr lang="en-US" altLang="ko-KR"/>
          </a:p>
        </p:txBody>
      </p:sp>
    </p:spTree>
    <p:extLst>
      <p:ext uri="{BB962C8B-B14F-4D97-AF65-F5344CB8AC3E}">
        <p14:creationId xmlns:p14="http://schemas.microsoft.com/office/powerpoint/2010/main" val="1495927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 name="矩形 2">
            <a:extLst>
              <a:ext uri="{FF2B5EF4-FFF2-40B4-BE49-F238E27FC236}">
                <a16:creationId xmlns:a16="http://schemas.microsoft.com/office/drawing/2014/main" id="{8CEFF940-8976-4FD3-B6C0-C5119E122C3C}"/>
              </a:ext>
            </a:extLst>
          </p:cNvPr>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4" name="直接连接符 3">
            <a:extLst>
              <a:ext uri="{FF2B5EF4-FFF2-40B4-BE49-F238E27FC236}">
                <a16:creationId xmlns:a16="http://schemas.microsoft.com/office/drawing/2014/main" id="{A7808C2C-12D8-49E5-A767-E2D2FD52F0C8}"/>
              </a:ext>
            </a:extLst>
          </p:cNvPr>
          <p:cNvCxnSpPr>
            <a:cxnSpLocks/>
          </p:cNvCxnSpPr>
          <p:nvPr userDrawn="1"/>
        </p:nvCxnSpPr>
        <p:spPr>
          <a:xfrm>
            <a:off x="388823" y="407418"/>
            <a:ext cx="0" cy="54953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2A1F05D5-6AF2-485F-90D3-0D200AD3D2C8}"/>
              </a:ext>
            </a:extLst>
          </p:cNvPr>
          <p:cNvGrpSpPr/>
          <p:nvPr userDrawn="1"/>
        </p:nvGrpSpPr>
        <p:grpSpPr>
          <a:xfrm>
            <a:off x="7904665" y="61196"/>
            <a:ext cx="692443" cy="692443"/>
            <a:chOff x="3963053" y="796069"/>
            <a:chExt cx="1445741" cy="1445741"/>
          </a:xfrm>
        </p:grpSpPr>
        <p:sp>
          <p:nvSpPr>
            <p:cNvPr id="8" name="椭圆 7">
              <a:extLst>
                <a:ext uri="{FF2B5EF4-FFF2-40B4-BE49-F238E27FC236}">
                  <a16:creationId xmlns:a16="http://schemas.microsoft.com/office/drawing/2014/main" id="{667B22CB-8808-414D-A143-BD5ED12B2D12}"/>
                </a:ext>
              </a:extLst>
            </p:cNvPr>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Arial"/>
                <a:cs typeface="맑은 고딕"/>
              </a:endParaRPr>
            </a:p>
          </p:txBody>
        </p:sp>
        <p:grpSp>
          <p:nvGrpSpPr>
            <p:cNvPr id="9" name="组合 8">
              <a:extLst>
                <a:ext uri="{FF2B5EF4-FFF2-40B4-BE49-F238E27FC236}">
                  <a16:creationId xmlns:a16="http://schemas.microsoft.com/office/drawing/2014/main" id="{6A7779CB-C061-4F57-9C73-4B712E01C6D3}"/>
                </a:ext>
              </a:extLst>
            </p:cNvPr>
            <p:cNvGrpSpPr/>
            <p:nvPr/>
          </p:nvGrpSpPr>
          <p:grpSpPr>
            <a:xfrm>
              <a:off x="4188168" y="1149945"/>
              <a:ext cx="995510" cy="868332"/>
              <a:chOff x="4675188" y="2882900"/>
              <a:chExt cx="360362" cy="314325"/>
            </a:xfrm>
            <a:solidFill>
              <a:schemeClr val="bg1"/>
            </a:solidFill>
          </p:grpSpPr>
          <p:sp>
            <p:nvSpPr>
              <p:cNvPr id="10" name="AutoShape 43">
                <a:extLst>
                  <a:ext uri="{FF2B5EF4-FFF2-40B4-BE49-F238E27FC236}">
                    <a16:creationId xmlns:a16="http://schemas.microsoft.com/office/drawing/2014/main" id="{A4EBCCF3-1011-4C4E-AC09-1FD9508596E3}"/>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함초롬돋움" panose="02030504000101010101" pitchFamily="18" charset="-127"/>
                  <a:ea typeface="Arial"/>
                  <a:cs typeface="맑은 고딕"/>
                  <a:sym typeface="Arial" charset="0"/>
                </a:endParaRPr>
              </a:p>
            </p:txBody>
          </p:sp>
          <p:sp>
            <p:nvSpPr>
              <p:cNvPr id="11" name="AutoShape 44">
                <a:extLst>
                  <a:ext uri="{FF2B5EF4-FFF2-40B4-BE49-F238E27FC236}">
                    <a16:creationId xmlns:a16="http://schemas.microsoft.com/office/drawing/2014/main" id="{5DEEC6ED-5F8A-497E-87B3-5EC42B6EF485}"/>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함초롬돋움" panose="02030504000101010101" pitchFamily="18" charset="-127"/>
                  <a:ea typeface="Arial"/>
                  <a:cs typeface="맑은 고딕"/>
                  <a:sym typeface="Arial" charset="0"/>
                </a:endParaRPr>
              </a:p>
            </p:txBody>
          </p:sp>
          <p:sp>
            <p:nvSpPr>
              <p:cNvPr id="12" name="AutoShape 45">
                <a:extLst>
                  <a:ext uri="{FF2B5EF4-FFF2-40B4-BE49-F238E27FC236}">
                    <a16:creationId xmlns:a16="http://schemas.microsoft.com/office/drawing/2014/main" id="{EBCBDC78-519F-4DCF-9701-737C2E29980C}"/>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함초롬돋움" panose="02030504000101010101" pitchFamily="18" charset="-127"/>
                  <a:ea typeface="Arial"/>
                  <a:cs typeface="맑은 고딕"/>
                  <a:sym typeface="Arial" charset="0"/>
                </a:endParaRPr>
              </a:p>
            </p:txBody>
          </p:sp>
        </p:grpSp>
      </p:grpSp>
    </p:spTree>
    <p:extLst>
      <p:ext uri="{BB962C8B-B14F-4D97-AF65-F5344CB8AC3E}">
        <p14:creationId xmlns:p14="http://schemas.microsoft.com/office/powerpoint/2010/main" val="2652234666"/>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 name="矩形 2">
            <a:extLst>
              <a:ext uri="{FF2B5EF4-FFF2-40B4-BE49-F238E27FC236}">
                <a16:creationId xmlns:a16="http://schemas.microsoft.com/office/drawing/2014/main" id="{8CEFF940-8976-4FD3-B6C0-C5119E122C3C}"/>
              </a:ext>
            </a:extLst>
          </p:cNvPr>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Tree>
    <p:extLst>
      <p:ext uri="{BB962C8B-B14F-4D97-AF65-F5344CB8AC3E}">
        <p14:creationId xmlns:p14="http://schemas.microsoft.com/office/powerpoint/2010/main" val="575676643"/>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90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endParaRPr lang="zh-CN" alt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t>2019/10/8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14146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a:xfrm>
            <a:off x="628650" y="1369219"/>
            <a:ext cx="3886200" cy="3263504"/>
          </a:xfrm>
        </p:spPr>
        <p:txBody>
          <a:bodyPr/>
          <a:lstStyle/>
          <a:p>
            <a:pPr lvl="0"/>
            <a:endParaRPr lang="en-US" dirty="0"/>
          </a:p>
        </p:txBody>
      </p:sp>
      <p:sp>
        <p:nvSpPr>
          <p:cNvPr id="4" name="Content Placeholder 3"/>
          <p:cNvSpPr>
            <a:spLocks noGrp="1"/>
          </p:cNvSpPr>
          <p:nvPr>
            <p:ph sz="half" idx="2"/>
          </p:nvPr>
        </p:nvSpPr>
        <p:spPr>
          <a:xfrm>
            <a:off x="4629150" y="1369219"/>
            <a:ext cx="3886200" cy="3263504"/>
          </a:xfrm>
        </p:spPr>
        <p:txBody>
          <a:bodyPr/>
          <a:lstStyle/>
          <a:p>
            <a:pPr lvl="0"/>
            <a:endParaRPr lang="en-US" dirty="0"/>
          </a:p>
        </p:txBody>
      </p:sp>
      <p:sp>
        <p:nvSpPr>
          <p:cNvPr id="5" name="Date Placeholder 4"/>
          <p:cNvSpPr>
            <a:spLocks noGrp="1"/>
          </p:cNvSpPr>
          <p:nvPr>
            <p:ph type="dt" sz="half" idx="10"/>
          </p:nvPr>
        </p:nvSpPr>
        <p:spPr/>
        <p:txBody>
          <a:bodyPr/>
          <a:lstStyle/>
          <a:p>
            <a:fld id="{F71449F7-5D90-411E-B63D-8723CE855B03}" type="datetimeFigureOut">
              <a:rPr lang="zh-CN" altLang="en-US" smtClean="0"/>
              <a:t>2019/10/8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76540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zh-CN" altLang="en-US" dirty="0"/>
          </a:p>
        </p:txBody>
      </p:sp>
      <p:sp>
        <p:nvSpPr>
          <p:cNvPr id="4" name="Content Placeholder 3"/>
          <p:cNvSpPr>
            <a:spLocks noGrp="1"/>
          </p:cNvSpPr>
          <p:nvPr>
            <p:ph sz="half" idx="2"/>
          </p:nvPr>
        </p:nvSpPr>
        <p:spPr>
          <a:xfrm>
            <a:off x="629842" y="1878806"/>
            <a:ext cx="3868340" cy="2763441"/>
          </a:xfrm>
        </p:spPr>
        <p:txBody>
          <a:bodyPr/>
          <a:lstStyle/>
          <a:p>
            <a:pPr lvl="0"/>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zh-CN" altLang="en-US" dirty="0"/>
          </a:p>
        </p:txBody>
      </p:sp>
      <p:sp>
        <p:nvSpPr>
          <p:cNvPr id="6" name="Content Placeholder 5"/>
          <p:cNvSpPr>
            <a:spLocks noGrp="1"/>
          </p:cNvSpPr>
          <p:nvPr>
            <p:ph sz="quarter" idx="4"/>
          </p:nvPr>
        </p:nvSpPr>
        <p:spPr>
          <a:xfrm>
            <a:off x="4629150" y="1878806"/>
            <a:ext cx="3887391" cy="2763441"/>
          </a:xfrm>
        </p:spPr>
        <p:txBody>
          <a:bodyPr/>
          <a:lstStyle/>
          <a:p>
            <a:pPr lvl="0"/>
            <a:endParaRPr lang="en-US" dirty="0"/>
          </a:p>
        </p:txBody>
      </p:sp>
      <p:sp>
        <p:nvSpPr>
          <p:cNvPr id="7" name="Date Placeholder 6"/>
          <p:cNvSpPr>
            <a:spLocks noGrp="1"/>
          </p:cNvSpPr>
          <p:nvPr>
            <p:ph type="dt" sz="half" idx="10"/>
          </p:nvPr>
        </p:nvSpPr>
        <p:spPr/>
        <p:txBody>
          <a:bodyPr/>
          <a:lstStyle/>
          <a:p>
            <a:fld id="{F71449F7-5D90-411E-B63D-8723CE855B03}" type="datetimeFigureOut">
              <a:rPr lang="zh-CN" altLang="en-US" smtClean="0"/>
              <a:t>2019/10/8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1597228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fld id="{F71449F7-5D90-411E-B63D-8723CE855B03}" type="datetimeFigureOut">
              <a:rPr lang="zh-CN" altLang="en-US" smtClean="0"/>
              <a:t>2019/10/8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813326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449F7-5D90-411E-B63D-8723CE855B03}" type="datetimeFigureOut">
              <a:rPr lang="zh-CN" altLang="en-US" smtClean="0"/>
              <a:t>2019/10/8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77420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defRPr>
            </a:lvl1pPr>
          </a:lstStyle>
          <a:p>
            <a:fld id="{F71449F7-5D90-411E-B63D-8723CE855B03}" type="datetimeFigureOut">
              <a:rPr lang="zh-CN" altLang="en-US" smtClean="0"/>
              <a:pPr/>
              <a:t>2019/10/8</a:t>
            </a:fld>
            <a:endParaRPr lang="zh-CN" alt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defRPr>
            </a:lvl1pPr>
          </a:lstStyle>
          <a:p>
            <a:endParaRPr lang="zh-CN" alt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C78D03BD-8273-4B2F-9BD5-C1C4F37ADDE7}" type="slidenum">
              <a:rPr lang="zh-CN" altLang="en-US" smtClean="0"/>
              <a:pPr/>
              <a:t>‹#›</a:t>
            </a:fld>
            <a:endParaRPr lang="zh-CN" altLang="en-US" dirty="0"/>
          </a:p>
        </p:txBody>
      </p:sp>
    </p:spTree>
    <p:extLst>
      <p:ext uri="{BB962C8B-B14F-4D97-AF65-F5344CB8AC3E}">
        <p14:creationId xmlns:p14="http://schemas.microsoft.com/office/powerpoint/2010/main" val="872337004"/>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2"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4" r:id="rId14"/>
  </p:sldLayoutIdLst>
  <p:txStyles>
    <p:titleStyle>
      <a:lvl1pPr algn="l" defTabSz="685800" rtl="0" eaLnBrk="1" latinLnBrk="0" hangingPunct="1">
        <a:lnSpc>
          <a:spcPct val="90000"/>
        </a:lnSpc>
        <a:spcBef>
          <a:spcPct val="0"/>
        </a:spcBef>
        <a:buNone/>
        <a:defRPr sz="3300" kern="1200">
          <a:solidFill>
            <a:schemeClr val="tx1"/>
          </a:solidFill>
          <a:latin typeface="맑은 고딕"/>
          <a:ea typeface="맑은 고딕"/>
          <a:cs typeface="맑은 고딕"/>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맑은 고딕"/>
          <a:cs typeface="맑은 고딕"/>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맑은 고딕"/>
          <a:cs typeface="맑은 고딕"/>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맑은 고딕"/>
          <a:cs typeface="맑은 고딕"/>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맑은 고딕"/>
          <a:cs typeface="맑은 고딕"/>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맑은 고딕"/>
          <a:cs typeface="맑은 고딕"/>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맑은 고딕"/>
          <a:ea typeface="맑은 고딕"/>
          <a:cs typeface="맑은 고딕"/>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맑은 고딕"/>
          <a:ea typeface="맑은 고딕"/>
          <a:cs typeface="맑은 고딕"/>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맑은 고딕"/>
          <a:ea typeface="맑은 고딕"/>
          <a:cs typeface="맑은 고딕"/>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맑은 고딕"/>
          <a:ea typeface="맑은 고딕"/>
          <a:cs typeface="맑은 고딕"/>
        </a:defRPr>
      </a:lvl9pPr>
    </p:bodyStyle>
    <p:otherStyle>
      <a:defPPr>
        <a:defRPr lang="en-US"/>
      </a:defPPr>
      <a:lvl1pPr marL="0" algn="l" defTabSz="685800" rtl="0" eaLnBrk="1" latinLnBrk="0" hangingPunct="1">
        <a:defRPr sz="1350" kern="1200">
          <a:solidFill>
            <a:schemeClr val="tx1"/>
          </a:solidFill>
          <a:latin typeface="맑은 고딕"/>
          <a:ea typeface="맑은 고딕"/>
          <a:cs typeface="맑은 고딕"/>
        </a:defRPr>
      </a:lvl1pPr>
      <a:lvl2pPr marL="342900" algn="l" defTabSz="685800" rtl="0" eaLnBrk="1" latinLnBrk="0" hangingPunct="1">
        <a:defRPr sz="1350" kern="1200">
          <a:solidFill>
            <a:schemeClr val="tx1"/>
          </a:solidFill>
          <a:latin typeface="맑은 고딕"/>
          <a:ea typeface="맑은 고딕"/>
          <a:cs typeface="맑은 고딕"/>
        </a:defRPr>
      </a:lvl2pPr>
      <a:lvl3pPr marL="685800" algn="l" defTabSz="685800" rtl="0" eaLnBrk="1" latinLnBrk="0" hangingPunct="1">
        <a:defRPr sz="1350" kern="1200">
          <a:solidFill>
            <a:schemeClr val="tx1"/>
          </a:solidFill>
          <a:latin typeface="맑은 고딕"/>
          <a:ea typeface="맑은 고딕"/>
          <a:cs typeface="맑은 고딕"/>
        </a:defRPr>
      </a:lvl3pPr>
      <a:lvl4pPr marL="1028700" algn="l" defTabSz="685800" rtl="0" eaLnBrk="1" latinLnBrk="0" hangingPunct="1">
        <a:defRPr sz="1350" kern="1200">
          <a:solidFill>
            <a:schemeClr val="tx1"/>
          </a:solidFill>
          <a:latin typeface="맑은 고딕"/>
          <a:ea typeface="맑은 고딕"/>
          <a:cs typeface="맑은 고딕"/>
        </a:defRPr>
      </a:lvl4pPr>
      <a:lvl5pPr marL="1371600" algn="l" defTabSz="685800" rtl="0" eaLnBrk="1" latinLnBrk="0" hangingPunct="1">
        <a:defRPr sz="1350" kern="1200">
          <a:solidFill>
            <a:schemeClr val="tx1"/>
          </a:solidFill>
          <a:latin typeface="맑은 고딕"/>
          <a:ea typeface="맑은 고딕"/>
          <a:cs typeface="맑은 고딕"/>
        </a:defRPr>
      </a:lvl5pPr>
      <a:lvl6pPr marL="1714500" algn="l" defTabSz="685800" rtl="0" eaLnBrk="1" latinLnBrk="0" hangingPunct="1">
        <a:defRPr sz="1350" kern="1200">
          <a:solidFill>
            <a:schemeClr val="tx1"/>
          </a:solidFill>
          <a:latin typeface="맑은 고딕"/>
          <a:ea typeface="맑은 고딕"/>
          <a:cs typeface="맑은 고딕"/>
        </a:defRPr>
      </a:lvl6pPr>
      <a:lvl7pPr marL="2057400" algn="l" defTabSz="685800" rtl="0" eaLnBrk="1" latinLnBrk="0" hangingPunct="1">
        <a:defRPr sz="1350" kern="1200">
          <a:solidFill>
            <a:schemeClr val="tx1"/>
          </a:solidFill>
          <a:latin typeface="맑은 고딕"/>
          <a:ea typeface="맑은 고딕"/>
          <a:cs typeface="맑은 고딕"/>
        </a:defRPr>
      </a:lvl7pPr>
      <a:lvl8pPr marL="2400300" algn="l" defTabSz="685800" rtl="0" eaLnBrk="1" latinLnBrk="0" hangingPunct="1">
        <a:defRPr sz="1350" kern="1200">
          <a:solidFill>
            <a:schemeClr val="tx1"/>
          </a:solidFill>
          <a:latin typeface="맑은 고딕"/>
          <a:ea typeface="맑은 고딕"/>
          <a:cs typeface="맑은 고딕"/>
        </a:defRPr>
      </a:lvl8pPr>
      <a:lvl9pPr marL="2743200" algn="l" defTabSz="685800" rtl="0" eaLnBrk="1" latinLnBrk="0" hangingPunct="1">
        <a:defRPr sz="1350" kern="1200">
          <a:solidFill>
            <a:schemeClr val="tx1"/>
          </a:solidFill>
          <a:latin typeface="맑은 고딕"/>
          <a:ea typeface="맑은 고딕"/>
          <a:cs typeface="맑은 고딕"/>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11" name="文本框 10">
            <a:extLst>
              <a:ext uri="{FF2B5EF4-FFF2-40B4-BE49-F238E27FC236}">
                <a16:creationId xmlns:a16="http://schemas.microsoft.com/office/drawing/2014/main" id="{F308687F-5083-4900-B884-1ED108CE6C82}"/>
              </a:ext>
            </a:extLst>
          </p:cNvPr>
          <p:cNvSpPr txBox="1"/>
          <p:nvPr/>
        </p:nvSpPr>
        <p:spPr>
          <a:xfrm>
            <a:off x="2703919" y="1766815"/>
            <a:ext cx="2377574" cy="723275"/>
          </a:xfrm>
          <a:prstGeom prst="rect">
            <a:avLst/>
          </a:prstGeom>
          <a:noFill/>
        </p:spPr>
        <p:txBody>
          <a:bodyPr wrap="none" rtlCol="0">
            <a:spAutoFit/>
          </a:bodyPr>
          <a:lstStyle/>
          <a:p>
            <a:r>
              <a:rPr lang="ko-KR" altLang="en-US" sz="4100" spc="-150" dirty="0">
                <a:solidFill>
                  <a:schemeClr val="accent1"/>
                </a:solidFill>
                <a:latin typeface="Arial" panose="020B0604020202020204" pitchFamily="34" charset="0"/>
              </a:rPr>
              <a:t>         </a:t>
            </a:r>
            <a:r>
              <a:rPr lang="en-US" altLang="ko-KR" sz="4100" spc="-150" dirty="0">
                <a:solidFill>
                  <a:schemeClr val="accent1"/>
                </a:solidFill>
                <a:latin typeface="Arial" panose="020B0604020202020204" pitchFamily="34" charset="0"/>
              </a:rPr>
              <a:t>UDP</a:t>
            </a:r>
            <a:endParaRPr lang="zh-CN" altLang="en-US" sz="4100" b="1" spc="-150" dirty="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휴먼둥근헤드라인" panose="02030504000101010101" pitchFamily="18" charset="-127"/>
            </a:endParaRPr>
          </a:p>
        </p:txBody>
      </p:sp>
      <p:cxnSp>
        <p:nvCxnSpPr>
          <p:cNvPr id="14" name="直接连接符 13">
            <a:extLst>
              <a:ext uri="{FF2B5EF4-FFF2-40B4-BE49-F238E27FC236}">
                <a16:creationId xmlns:a16="http://schemas.microsoft.com/office/drawing/2014/main" id="{CF3A8B31-6E44-4C33-990E-9C86ACE33E11}"/>
              </a:ext>
            </a:extLst>
          </p:cNvPr>
          <p:cNvCxnSpPr/>
          <p:nvPr/>
        </p:nvCxnSpPr>
        <p:spPr>
          <a:xfrm>
            <a:off x="4441372" y="3536738"/>
            <a:ext cx="261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95E45D2-4F7B-4220-B1CA-9BBB51D684F4}"/>
              </a:ext>
            </a:extLst>
          </p:cNvPr>
          <p:cNvSpPr txBox="1"/>
          <p:nvPr/>
        </p:nvSpPr>
        <p:spPr>
          <a:xfrm>
            <a:off x="3667746" y="3507361"/>
            <a:ext cx="1800493" cy="523220"/>
          </a:xfrm>
          <a:prstGeom prst="rect">
            <a:avLst/>
          </a:prstGeom>
          <a:noFill/>
        </p:spPr>
        <p:txBody>
          <a:bodyPr wrap="none" rtlCol="0">
            <a:spAutoFit/>
          </a:bodyPr>
          <a:lstStyle/>
          <a:p>
            <a:pPr algn="ctr"/>
            <a:r>
              <a:rPr lang="ko-KR" altLang="en-US" sz="1400" dirty="0">
                <a:solidFill>
                  <a:schemeClr val="accent1"/>
                </a:solidFill>
                <a:latin typeface="Arial" panose="020B0604020202020204" pitchFamily="34" charset="0"/>
              </a:rPr>
              <a:t>휴먼지능정보공학과</a:t>
            </a:r>
            <a:endParaRPr lang="en-US" altLang="ko-KR" sz="1400" dirty="0">
              <a:solidFill>
                <a:schemeClr val="accent1"/>
              </a:solidFill>
              <a:latin typeface="Arial" panose="020B0604020202020204" pitchFamily="34" charset="0"/>
            </a:endParaRPr>
          </a:p>
          <a:p>
            <a:pPr algn="ctr"/>
            <a:r>
              <a:rPr lang="en-US" altLang="zh-CN" sz="1400" dirty="0">
                <a:solidFill>
                  <a:schemeClr val="accent1"/>
                </a:solidFill>
                <a:latin typeface="Arial" panose="020B0604020202020204" pitchFamily="34" charset="0"/>
              </a:rPr>
              <a:t>201810776 </a:t>
            </a:r>
            <a:r>
              <a:rPr lang="ko-KR" altLang="en-US" sz="1400" dirty="0" err="1">
                <a:solidFill>
                  <a:schemeClr val="accent1"/>
                </a:solidFill>
                <a:latin typeface="Arial" panose="020B0604020202020204" pitchFamily="34" charset="0"/>
              </a:rPr>
              <a:t>소재휘</a:t>
            </a:r>
            <a:endParaRPr lang="zh-CN" altLang="en-US" sz="1400" dirty="0">
              <a:solidFill>
                <a:schemeClr val="accent1"/>
              </a:solidFill>
              <a:latin typeface="Arial" panose="020B0604020202020204" pitchFamily="34" charset="0"/>
            </a:endParaRPr>
          </a:p>
        </p:txBody>
      </p:sp>
      <p:sp>
        <p:nvSpPr>
          <p:cNvPr id="26" name="文本框 25">
            <a:extLst>
              <a:ext uri="{FF2B5EF4-FFF2-40B4-BE49-F238E27FC236}">
                <a16:creationId xmlns:a16="http://schemas.microsoft.com/office/drawing/2014/main" id="{E44EA276-324F-46D1-84EF-132808518A55}"/>
              </a:ext>
            </a:extLst>
          </p:cNvPr>
          <p:cNvSpPr txBox="1"/>
          <p:nvPr/>
        </p:nvSpPr>
        <p:spPr>
          <a:xfrm>
            <a:off x="3219726" y="2983932"/>
            <a:ext cx="2443298" cy="492443"/>
          </a:xfrm>
          <a:prstGeom prst="rect">
            <a:avLst/>
          </a:prstGeom>
          <a:noFill/>
        </p:spPr>
        <p:txBody>
          <a:bodyPr wrap="none" rtlCol="0">
            <a:spAutoFit/>
          </a:bodyPr>
          <a:lstStyle/>
          <a:p>
            <a:pPr algn="ctr"/>
            <a:r>
              <a:rPr lang="ko-KR" altLang="en-US" sz="2600" dirty="0">
                <a:solidFill>
                  <a:schemeClr val="accent1"/>
                </a:solidFill>
                <a:latin typeface="휴먼매직체" panose="02030504000101010101" pitchFamily="18" charset="-127"/>
                <a:ea typeface="휴먼매직체" panose="02030504000101010101" pitchFamily="18" charset="-127"/>
              </a:rPr>
              <a:t>네트워크프로그래밍</a:t>
            </a:r>
            <a:endParaRPr lang="zh-CN" altLang="en-US" sz="2600" dirty="0">
              <a:solidFill>
                <a:schemeClr val="accent1"/>
              </a:solidFill>
              <a:latin typeface="휴먼매직체" panose="02030504000101010101" pitchFamily="18" charset="-127"/>
            </a:endParaRPr>
          </a:p>
        </p:txBody>
      </p:sp>
    </p:spTree>
    <p:extLst>
      <p:ext uri="{BB962C8B-B14F-4D97-AF65-F5344CB8AC3E}">
        <p14:creationId xmlns:p14="http://schemas.microsoft.com/office/powerpoint/2010/main" val="1273700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3009414"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#4 UDP</a:t>
            </a:r>
            <a:r>
              <a:rPr lang="ko-KR" altLang="en-US" sz="2100" b="1" kern="100" dirty="0">
                <a:solidFill>
                  <a:schemeClr val="accent1"/>
                </a:solidFill>
                <a:cs typeface="Arial" panose="020B0604020202020204" pitchFamily="34" charset="0"/>
              </a:rPr>
              <a:t> </a:t>
            </a:r>
            <a:r>
              <a:rPr lang="en-US" altLang="ko-KR" sz="2100" b="1" kern="100" dirty="0">
                <a:solidFill>
                  <a:schemeClr val="accent1"/>
                </a:solidFill>
                <a:cs typeface="Arial" panose="020B0604020202020204" pitchFamily="34" charset="0"/>
              </a:rPr>
              <a:t>On Wireshark</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18" name="직사각형 17">
            <a:extLst>
              <a:ext uri="{FF2B5EF4-FFF2-40B4-BE49-F238E27FC236}">
                <a16:creationId xmlns:a16="http://schemas.microsoft.com/office/drawing/2014/main" id="{4163C4F4-748B-4F95-ABC6-1B3062F3FE6F}"/>
              </a:ext>
            </a:extLst>
          </p:cNvPr>
          <p:cNvSpPr/>
          <p:nvPr/>
        </p:nvSpPr>
        <p:spPr>
          <a:xfrm>
            <a:off x="702508" y="1231358"/>
            <a:ext cx="7846405" cy="507831"/>
          </a:xfrm>
          <a:prstGeom prst="rect">
            <a:avLst/>
          </a:prstGeom>
        </p:spPr>
        <p:txBody>
          <a:bodyPr wrap="square">
            <a:spAutoFit/>
          </a:bodyPr>
          <a:lstStyle/>
          <a:p>
            <a:r>
              <a:rPr lang="en-US" altLang="ko-KR" sz="900" dirty="0">
                <a:ea typeface="굴림" panose="020B0600000101010101" pitchFamily="50" charset="-127"/>
              </a:rPr>
              <a:t>4. What is the maximum number of bytes that can be included in a UDP payload? (Hint: the answer to this question can be determined by your answer to 2. above) </a:t>
            </a:r>
          </a:p>
          <a:p>
            <a:endParaRPr lang="en-US" altLang="ko-KR" sz="900" dirty="0">
              <a:ea typeface="굴림" panose="020B0600000101010101" pitchFamily="50" charset="-127"/>
            </a:endParaRPr>
          </a:p>
        </p:txBody>
      </p:sp>
      <p:sp>
        <p:nvSpPr>
          <p:cNvPr id="24" name="직사각형 23">
            <a:extLst>
              <a:ext uri="{FF2B5EF4-FFF2-40B4-BE49-F238E27FC236}">
                <a16:creationId xmlns:a16="http://schemas.microsoft.com/office/drawing/2014/main" id="{D05FE9D1-D351-4F90-A1AF-9DC525D79679}"/>
              </a:ext>
            </a:extLst>
          </p:cNvPr>
          <p:cNvSpPr/>
          <p:nvPr/>
        </p:nvSpPr>
        <p:spPr>
          <a:xfrm>
            <a:off x="2106886" y="2573315"/>
            <a:ext cx="4453934" cy="1384995"/>
          </a:xfrm>
          <a:prstGeom prst="rect">
            <a:avLst/>
          </a:prstGeom>
        </p:spPr>
        <p:txBody>
          <a:bodyPr wrap="square">
            <a:spAutoFit/>
          </a:bodyPr>
          <a:lstStyle/>
          <a:p>
            <a:r>
              <a:rPr lang="ko-KR" altLang="en-US" sz="1200" dirty="0">
                <a:ea typeface="굴림" panose="020B0600000101010101" pitchFamily="50" charset="-127"/>
              </a:rPr>
              <a:t>앞에서 </a:t>
            </a:r>
            <a:r>
              <a:rPr lang="en-US" altLang="ko-KR" sz="1200" dirty="0">
                <a:ea typeface="굴림" panose="020B0600000101010101" pitchFamily="50" charset="-127"/>
              </a:rPr>
              <a:t>Length </a:t>
            </a:r>
            <a:r>
              <a:rPr lang="ko-KR" altLang="en-US" sz="1200" dirty="0">
                <a:ea typeface="굴림" panose="020B0600000101010101" pitchFamily="50" charset="-127"/>
              </a:rPr>
              <a:t>필드의 값의 의미는 </a:t>
            </a:r>
            <a:r>
              <a:rPr lang="en-US" altLang="ko-KR" sz="1200" dirty="0">
                <a:ea typeface="굴림" panose="020B0600000101010101" pitchFamily="50" charset="-127"/>
              </a:rPr>
              <a:t>UDP Header</a:t>
            </a:r>
            <a:r>
              <a:rPr lang="ko-KR" altLang="en-US" sz="1200" dirty="0">
                <a:ea typeface="굴림" panose="020B0600000101010101" pitchFamily="50" charset="-127"/>
              </a:rPr>
              <a:t>의 길이</a:t>
            </a:r>
            <a:r>
              <a:rPr lang="en-US" altLang="ko-KR" sz="1200" dirty="0">
                <a:ea typeface="굴림" panose="020B0600000101010101" pitchFamily="50" charset="-127"/>
              </a:rPr>
              <a:t>(</a:t>
            </a:r>
            <a:r>
              <a:rPr lang="ko-KR" altLang="en-US" sz="1200" dirty="0">
                <a:ea typeface="굴림" panose="020B0600000101010101" pitchFamily="50" charset="-127"/>
              </a:rPr>
              <a:t>바이트</a:t>
            </a:r>
            <a:r>
              <a:rPr lang="en-US" altLang="ko-KR" sz="1200" dirty="0">
                <a:ea typeface="굴림" panose="020B0600000101010101" pitchFamily="50" charset="-127"/>
              </a:rPr>
              <a:t>)</a:t>
            </a:r>
            <a:r>
              <a:rPr lang="ko-KR" altLang="en-US" sz="1200" dirty="0">
                <a:ea typeface="굴림" panose="020B0600000101010101" pitchFamily="50" charset="-127"/>
              </a:rPr>
              <a:t>와 데이터 필드의 길이</a:t>
            </a:r>
            <a:r>
              <a:rPr lang="en-US" altLang="ko-KR" sz="1200" dirty="0">
                <a:ea typeface="굴림" panose="020B0600000101010101" pitchFamily="50" charset="-127"/>
              </a:rPr>
              <a:t>(</a:t>
            </a:r>
            <a:r>
              <a:rPr lang="ko-KR" altLang="en-US" sz="1200" dirty="0">
                <a:ea typeface="굴림" panose="020B0600000101010101" pitchFamily="50" charset="-127"/>
              </a:rPr>
              <a:t>바이트</a:t>
            </a:r>
            <a:r>
              <a:rPr lang="en-US" altLang="ko-KR" sz="1200" dirty="0">
                <a:ea typeface="굴림" panose="020B0600000101010101" pitchFamily="50" charset="-127"/>
              </a:rPr>
              <a:t>)</a:t>
            </a:r>
            <a:r>
              <a:rPr lang="ko-KR" altLang="en-US" sz="1200" dirty="0">
                <a:ea typeface="굴림" panose="020B0600000101010101" pitchFamily="50" charset="-127"/>
              </a:rPr>
              <a:t>의 합을 </a:t>
            </a:r>
            <a:r>
              <a:rPr lang="en-US" altLang="ko-KR" sz="1200" dirty="0">
                <a:ea typeface="굴림" panose="020B0600000101010101" pitchFamily="50" charset="-127"/>
              </a:rPr>
              <a:t>byte</a:t>
            </a:r>
            <a:r>
              <a:rPr lang="ko-KR" altLang="en-US" sz="1200" dirty="0">
                <a:ea typeface="굴림" panose="020B0600000101010101" pitchFamily="50" charset="-127"/>
              </a:rPr>
              <a:t>로 표시한 것</a:t>
            </a:r>
            <a:r>
              <a:rPr lang="en-US" altLang="ko-KR" sz="1200" dirty="0">
                <a:ea typeface="굴림" panose="020B0600000101010101" pitchFamily="50" charset="-127"/>
              </a:rPr>
              <a:t>, </a:t>
            </a:r>
            <a:r>
              <a:rPr lang="ko-KR" altLang="en-US" sz="1200" dirty="0">
                <a:ea typeface="굴림" panose="020B0600000101010101" pitchFamily="50" charset="-127"/>
              </a:rPr>
              <a:t>즉 총 길이를 </a:t>
            </a:r>
            <a:r>
              <a:rPr lang="en-US" altLang="ko-KR" sz="1200" dirty="0">
                <a:ea typeface="굴림" panose="020B0600000101010101" pitchFamily="50" charset="-127"/>
              </a:rPr>
              <a:t>2byte</a:t>
            </a:r>
            <a:r>
              <a:rPr lang="ko-KR" altLang="en-US" sz="1200" dirty="0">
                <a:ea typeface="굴림" panose="020B0600000101010101" pitchFamily="50" charset="-127"/>
              </a:rPr>
              <a:t>로 표현한 것이라고 명시하였다</a:t>
            </a:r>
            <a:r>
              <a:rPr lang="en-US" altLang="ko-KR" sz="1200" dirty="0">
                <a:ea typeface="굴림" panose="020B0600000101010101" pitchFamily="50" charset="-127"/>
              </a:rPr>
              <a:t>. Length</a:t>
            </a:r>
            <a:r>
              <a:rPr lang="ko-KR" altLang="en-US" sz="1200" dirty="0">
                <a:ea typeface="굴림" panose="020B0600000101010101" pitchFamily="50" charset="-127"/>
              </a:rPr>
              <a:t>는 </a:t>
            </a:r>
            <a:r>
              <a:rPr lang="en-US" altLang="ko-KR" sz="1200" dirty="0">
                <a:ea typeface="굴림" panose="020B0600000101010101" pitchFamily="50" charset="-127"/>
              </a:rPr>
              <a:t>2Byte</a:t>
            </a:r>
            <a:r>
              <a:rPr lang="ko-KR" altLang="en-US" sz="1200" dirty="0">
                <a:ea typeface="굴림" panose="020B0600000101010101" pitchFamily="50" charset="-127"/>
              </a:rPr>
              <a:t>이므로 </a:t>
            </a:r>
            <a:r>
              <a:rPr lang="en-US" altLang="ko-KR" sz="1200" dirty="0">
                <a:ea typeface="굴림" panose="020B0600000101010101" pitchFamily="50" charset="-127"/>
              </a:rPr>
              <a:t>16bit</a:t>
            </a:r>
            <a:r>
              <a:rPr lang="ko-KR" altLang="en-US" sz="1200" dirty="0">
                <a:ea typeface="굴림" panose="020B0600000101010101" pitchFamily="50" charset="-127"/>
              </a:rPr>
              <a:t>이다</a:t>
            </a:r>
            <a:r>
              <a:rPr lang="en-US" altLang="ko-KR" sz="1200" dirty="0">
                <a:ea typeface="굴림" panose="020B0600000101010101" pitchFamily="50" charset="-127"/>
              </a:rPr>
              <a:t>.</a:t>
            </a:r>
          </a:p>
          <a:p>
            <a:r>
              <a:rPr lang="ko-KR" altLang="en-US" sz="1200" dirty="0">
                <a:ea typeface="굴림" panose="020B0600000101010101" pitchFamily="50" charset="-127"/>
              </a:rPr>
              <a:t>따라서 </a:t>
            </a:r>
            <a:r>
              <a:rPr lang="en-US" altLang="ko-KR" sz="1200" dirty="0">
                <a:ea typeface="굴림" panose="020B0600000101010101" pitchFamily="50" charset="-127"/>
              </a:rPr>
              <a:t>UDP</a:t>
            </a:r>
            <a:r>
              <a:rPr lang="ko-KR" altLang="en-US" sz="1200" dirty="0">
                <a:ea typeface="굴림" panose="020B0600000101010101" pitchFamily="50" charset="-127"/>
              </a:rPr>
              <a:t>의 최대 길이</a:t>
            </a:r>
            <a:r>
              <a:rPr lang="en-US" altLang="ko-KR" sz="1200" dirty="0">
                <a:ea typeface="굴림" panose="020B0600000101010101" pitchFamily="50" charset="-127"/>
              </a:rPr>
              <a:t>(Byte)</a:t>
            </a:r>
            <a:r>
              <a:rPr lang="ko-KR" altLang="en-US" sz="1200" dirty="0">
                <a:ea typeface="굴림" panose="020B0600000101010101" pitchFamily="50" charset="-127"/>
              </a:rPr>
              <a:t>는 </a:t>
            </a:r>
            <a:r>
              <a:rPr lang="en-US" altLang="ko-KR" sz="1200" dirty="0">
                <a:ea typeface="굴림" panose="020B0600000101010101" pitchFamily="50" charset="-127"/>
              </a:rPr>
              <a:t>(2^16)-1=65535</a:t>
            </a:r>
            <a:r>
              <a:rPr lang="ko-KR" altLang="en-US" sz="1200" dirty="0">
                <a:ea typeface="굴림" panose="020B0600000101010101" pitchFamily="50" charset="-127"/>
              </a:rPr>
              <a:t>이어야 한다</a:t>
            </a:r>
            <a:r>
              <a:rPr lang="en-US" altLang="ko-KR" sz="1200" dirty="0">
                <a:ea typeface="굴림" panose="020B0600000101010101" pitchFamily="50" charset="-127"/>
              </a:rPr>
              <a:t>.</a:t>
            </a:r>
            <a:r>
              <a:rPr lang="ko-KR" altLang="en-US" sz="1200" dirty="0">
                <a:ea typeface="굴림" panose="020B0600000101010101" pitchFamily="50" charset="-127"/>
              </a:rPr>
              <a:t> 여기서 </a:t>
            </a:r>
            <a:r>
              <a:rPr lang="en-US" altLang="ko-KR" sz="1200" dirty="0">
                <a:ea typeface="굴림" panose="020B0600000101010101" pitchFamily="50" charset="-127"/>
              </a:rPr>
              <a:t>Length</a:t>
            </a:r>
            <a:r>
              <a:rPr lang="ko-KR" altLang="en-US" sz="1200" dirty="0">
                <a:ea typeface="굴림" panose="020B0600000101010101" pitchFamily="50" charset="-127"/>
              </a:rPr>
              <a:t>의 </a:t>
            </a:r>
            <a:r>
              <a:rPr lang="en-US" altLang="ko-KR" sz="1200" dirty="0">
                <a:ea typeface="굴림" panose="020B0600000101010101" pitchFamily="50" charset="-127"/>
              </a:rPr>
              <a:t>Byte</a:t>
            </a:r>
            <a:r>
              <a:rPr lang="ko-KR" altLang="en-US" sz="1200" dirty="0">
                <a:ea typeface="굴림" panose="020B0600000101010101" pitchFamily="50" charset="-127"/>
              </a:rPr>
              <a:t>는 </a:t>
            </a:r>
            <a:r>
              <a:rPr lang="en-US" altLang="ko-KR" sz="1200" dirty="0">
                <a:ea typeface="굴림" panose="020B0600000101010101" pitchFamily="50" charset="-127"/>
              </a:rPr>
              <a:t>UDP </a:t>
            </a:r>
            <a:r>
              <a:rPr lang="ko-KR" altLang="en-US" sz="1200" dirty="0">
                <a:ea typeface="굴림" panose="020B0600000101010101" pitchFamily="50" charset="-127"/>
              </a:rPr>
              <a:t>헤더의 </a:t>
            </a:r>
            <a:r>
              <a:rPr lang="en-US" altLang="ko-KR" sz="1200" dirty="0">
                <a:ea typeface="굴림" panose="020B0600000101010101" pitchFamily="50" charset="-127"/>
              </a:rPr>
              <a:t>Byte</a:t>
            </a:r>
            <a:r>
              <a:rPr lang="ko-KR" altLang="en-US" sz="1200" dirty="0">
                <a:ea typeface="굴림" panose="020B0600000101010101" pitchFamily="50" charset="-127"/>
              </a:rPr>
              <a:t>수도 포함하므로 </a:t>
            </a:r>
            <a:r>
              <a:rPr lang="en-US" altLang="ko-KR" sz="1200" dirty="0">
                <a:ea typeface="굴림" panose="020B0600000101010101" pitchFamily="50" charset="-127"/>
              </a:rPr>
              <a:t>UDP Payload</a:t>
            </a:r>
            <a:r>
              <a:rPr lang="ko-KR" altLang="en-US" sz="1200" dirty="0">
                <a:ea typeface="굴림" panose="020B0600000101010101" pitchFamily="50" charset="-127"/>
              </a:rPr>
              <a:t>의 </a:t>
            </a:r>
            <a:r>
              <a:rPr lang="en-US" altLang="ko-KR" sz="1200" dirty="0">
                <a:ea typeface="굴림" panose="020B0600000101010101" pitchFamily="50" charset="-127"/>
              </a:rPr>
              <a:t>Byte</a:t>
            </a:r>
            <a:r>
              <a:rPr lang="ko-KR" altLang="en-US" sz="1200" dirty="0">
                <a:ea typeface="굴림" panose="020B0600000101010101" pitchFamily="50" charset="-127"/>
              </a:rPr>
              <a:t>의 최대 크기는</a:t>
            </a:r>
            <a:r>
              <a:rPr lang="en-US" altLang="ko-KR" sz="1200" dirty="0">
                <a:ea typeface="굴림" panose="020B0600000101010101" pitchFamily="50" charset="-127"/>
              </a:rPr>
              <a:t>65535-8=65527</a:t>
            </a:r>
            <a:r>
              <a:rPr lang="ko-KR" altLang="en-US" sz="1200" dirty="0">
                <a:ea typeface="굴림" panose="020B0600000101010101" pitchFamily="50" charset="-127"/>
              </a:rPr>
              <a:t>이다</a:t>
            </a:r>
            <a:r>
              <a:rPr lang="en-US" altLang="ko-KR" sz="1200" dirty="0">
                <a:ea typeface="굴림" panose="020B0600000101010101" pitchFamily="50" charset="-127"/>
              </a:rPr>
              <a:t>.</a:t>
            </a:r>
          </a:p>
        </p:txBody>
      </p:sp>
      <p:sp>
        <p:nvSpPr>
          <p:cNvPr id="25" name="TextBox 24">
            <a:extLst>
              <a:ext uri="{FF2B5EF4-FFF2-40B4-BE49-F238E27FC236}">
                <a16:creationId xmlns:a16="http://schemas.microsoft.com/office/drawing/2014/main" id="{7B7088B5-2A9D-418E-8E5B-2501384D8902}"/>
              </a:ext>
            </a:extLst>
          </p:cNvPr>
          <p:cNvSpPr txBox="1"/>
          <p:nvPr/>
        </p:nvSpPr>
        <p:spPr>
          <a:xfrm>
            <a:off x="796919" y="2124674"/>
            <a:ext cx="989049" cy="246221"/>
          </a:xfrm>
          <a:prstGeom prst="rect">
            <a:avLst/>
          </a:prstGeom>
          <a:noFill/>
        </p:spPr>
        <p:txBody>
          <a:bodyPr wrap="square" rtlCol="0">
            <a:spAutoFit/>
          </a:bodyPr>
          <a:lstStyle/>
          <a:p>
            <a:r>
              <a:rPr lang="en-US" altLang="ko-KR" sz="1000" dirty="0"/>
              <a:t>Source Port(2)</a:t>
            </a:r>
            <a:endParaRPr lang="ko-KR" altLang="en-US" sz="1000" dirty="0"/>
          </a:p>
        </p:txBody>
      </p:sp>
      <p:sp>
        <p:nvSpPr>
          <p:cNvPr id="26" name="TextBox 25">
            <a:extLst>
              <a:ext uri="{FF2B5EF4-FFF2-40B4-BE49-F238E27FC236}">
                <a16:creationId xmlns:a16="http://schemas.microsoft.com/office/drawing/2014/main" id="{66B5C108-303A-423D-ACB6-2D8C13E33439}"/>
              </a:ext>
            </a:extLst>
          </p:cNvPr>
          <p:cNvSpPr txBox="1"/>
          <p:nvPr/>
        </p:nvSpPr>
        <p:spPr>
          <a:xfrm>
            <a:off x="854847" y="2059726"/>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27" name="TextBox 26">
            <a:extLst>
              <a:ext uri="{FF2B5EF4-FFF2-40B4-BE49-F238E27FC236}">
                <a16:creationId xmlns:a16="http://schemas.microsoft.com/office/drawing/2014/main" id="{FDC9E2BE-9934-47F5-AE99-AD18ABF7AA66}"/>
              </a:ext>
            </a:extLst>
          </p:cNvPr>
          <p:cNvSpPr txBox="1"/>
          <p:nvPr/>
        </p:nvSpPr>
        <p:spPr>
          <a:xfrm>
            <a:off x="1714278" y="2070734"/>
            <a:ext cx="989049" cy="369332"/>
          </a:xfrm>
          <a:prstGeom prst="rect">
            <a:avLst/>
          </a:prstGeom>
          <a:noFill/>
        </p:spPr>
        <p:txBody>
          <a:bodyPr wrap="square" rtlCol="0">
            <a:spAutoFit/>
          </a:bodyPr>
          <a:lstStyle/>
          <a:p>
            <a:r>
              <a:rPr lang="en-US" altLang="ko-KR" sz="900" dirty="0"/>
              <a:t>Destination Port(2)</a:t>
            </a:r>
            <a:endParaRPr lang="ko-KR" altLang="en-US" sz="900" dirty="0"/>
          </a:p>
        </p:txBody>
      </p:sp>
      <p:sp>
        <p:nvSpPr>
          <p:cNvPr id="28" name="TextBox 27">
            <a:extLst>
              <a:ext uri="{FF2B5EF4-FFF2-40B4-BE49-F238E27FC236}">
                <a16:creationId xmlns:a16="http://schemas.microsoft.com/office/drawing/2014/main" id="{603DCB3B-6866-40E0-BA32-B102BF4AC99D}"/>
              </a:ext>
            </a:extLst>
          </p:cNvPr>
          <p:cNvSpPr txBox="1"/>
          <p:nvPr/>
        </p:nvSpPr>
        <p:spPr>
          <a:xfrm>
            <a:off x="1728041" y="2065621"/>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29" name="TextBox 28">
            <a:extLst>
              <a:ext uri="{FF2B5EF4-FFF2-40B4-BE49-F238E27FC236}">
                <a16:creationId xmlns:a16="http://schemas.microsoft.com/office/drawing/2014/main" id="{1F17710B-EFFC-4952-AB4F-DCFDD1245864}"/>
              </a:ext>
            </a:extLst>
          </p:cNvPr>
          <p:cNvSpPr txBox="1"/>
          <p:nvPr/>
        </p:nvSpPr>
        <p:spPr>
          <a:xfrm>
            <a:off x="2543309" y="2126966"/>
            <a:ext cx="989049" cy="246221"/>
          </a:xfrm>
          <a:prstGeom prst="rect">
            <a:avLst/>
          </a:prstGeom>
          <a:noFill/>
        </p:spPr>
        <p:txBody>
          <a:bodyPr wrap="square" rtlCol="0">
            <a:spAutoFit/>
          </a:bodyPr>
          <a:lstStyle/>
          <a:p>
            <a:r>
              <a:rPr lang="en-US" altLang="ko-KR" sz="1000" dirty="0"/>
              <a:t>Length(2)</a:t>
            </a:r>
            <a:endParaRPr lang="ko-KR" altLang="en-US" sz="1000" dirty="0"/>
          </a:p>
        </p:txBody>
      </p:sp>
      <p:sp>
        <p:nvSpPr>
          <p:cNvPr id="30" name="TextBox 29">
            <a:extLst>
              <a:ext uri="{FF2B5EF4-FFF2-40B4-BE49-F238E27FC236}">
                <a16:creationId xmlns:a16="http://schemas.microsoft.com/office/drawing/2014/main" id="{662FA7CF-2428-488F-845B-FAA2B29C8420}"/>
              </a:ext>
            </a:extLst>
          </p:cNvPr>
          <p:cNvSpPr txBox="1"/>
          <p:nvPr/>
        </p:nvSpPr>
        <p:spPr>
          <a:xfrm>
            <a:off x="2601236" y="2066497"/>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31" name="TextBox 30">
            <a:extLst>
              <a:ext uri="{FF2B5EF4-FFF2-40B4-BE49-F238E27FC236}">
                <a16:creationId xmlns:a16="http://schemas.microsoft.com/office/drawing/2014/main" id="{F6B2F65D-1846-498E-A12B-36A258DF5E7D}"/>
              </a:ext>
            </a:extLst>
          </p:cNvPr>
          <p:cNvSpPr txBox="1"/>
          <p:nvPr/>
        </p:nvSpPr>
        <p:spPr>
          <a:xfrm>
            <a:off x="3416504" y="2126966"/>
            <a:ext cx="989049" cy="246221"/>
          </a:xfrm>
          <a:prstGeom prst="rect">
            <a:avLst/>
          </a:prstGeom>
          <a:noFill/>
        </p:spPr>
        <p:txBody>
          <a:bodyPr wrap="square" rtlCol="0">
            <a:spAutoFit/>
          </a:bodyPr>
          <a:lstStyle/>
          <a:p>
            <a:r>
              <a:rPr lang="en-US" altLang="ko-KR" sz="1000" dirty="0"/>
              <a:t>Checksum(2)</a:t>
            </a:r>
            <a:endParaRPr lang="ko-KR" altLang="en-US" sz="1000" dirty="0"/>
          </a:p>
        </p:txBody>
      </p:sp>
      <p:sp>
        <p:nvSpPr>
          <p:cNvPr id="32" name="TextBox 31">
            <a:extLst>
              <a:ext uri="{FF2B5EF4-FFF2-40B4-BE49-F238E27FC236}">
                <a16:creationId xmlns:a16="http://schemas.microsoft.com/office/drawing/2014/main" id="{E1097209-8FB7-433F-880F-F202459F02F5}"/>
              </a:ext>
            </a:extLst>
          </p:cNvPr>
          <p:cNvSpPr txBox="1"/>
          <p:nvPr/>
        </p:nvSpPr>
        <p:spPr>
          <a:xfrm>
            <a:off x="3474431" y="2066497"/>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33" name="TextBox 32">
            <a:extLst>
              <a:ext uri="{FF2B5EF4-FFF2-40B4-BE49-F238E27FC236}">
                <a16:creationId xmlns:a16="http://schemas.microsoft.com/office/drawing/2014/main" id="{18392B48-DCE2-4414-98E4-7467801D46CE}"/>
              </a:ext>
            </a:extLst>
          </p:cNvPr>
          <p:cNvSpPr txBox="1"/>
          <p:nvPr/>
        </p:nvSpPr>
        <p:spPr>
          <a:xfrm>
            <a:off x="4361389" y="2069890"/>
            <a:ext cx="3291007" cy="369332"/>
          </a:xfrm>
          <a:prstGeom prst="rect">
            <a:avLst/>
          </a:prstGeom>
          <a:solidFill>
            <a:srgbClr val="00B050">
              <a:alpha val="50000"/>
            </a:srgbClr>
          </a:solidFill>
          <a:ln w="15875">
            <a:solidFill>
              <a:schemeClr val="accent1">
                <a:shade val="50000"/>
              </a:schemeClr>
            </a:solidFill>
          </a:ln>
        </p:spPr>
        <p:txBody>
          <a:bodyPr wrap="square" rtlCol="0">
            <a:spAutoFit/>
          </a:bodyPr>
          <a:lstStyle/>
          <a:p>
            <a:r>
              <a:rPr lang="en-US" altLang="ko-KR" dirty="0"/>
              <a:t>Data(287)</a:t>
            </a:r>
            <a:endParaRPr lang="ko-KR" altLang="en-US" dirty="0"/>
          </a:p>
        </p:txBody>
      </p:sp>
    </p:spTree>
    <p:extLst>
      <p:ext uri="{BB962C8B-B14F-4D97-AF65-F5344CB8AC3E}">
        <p14:creationId xmlns:p14="http://schemas.microsoft.com/office/powerpoint/2010/main" val="3166526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3009414"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#5 UDP</a:t>
            </a:r>
            <a:r>
              <a:rPr lang="ko-KR" altLang="en-US" sz="2100" b="1" kern="100" dirty="0">
                <a:solidFill>
                  <a:schemeClr val="accent1"/>
                </a:solidFill>
                <a:cs typeface="Arial" panose="020B0604020202020204" pitchFamily="34" charset="0"/>
              </a:rPr>
              <a:t> </a:t>
            </a:r>
            <a:r>
              <a:rPr lang="en-US" altLang="ko-KR" sz="2100" b="1" kern="100" dirty="0">
                <a:solidFill>
                  <a:schemeClr val="accent1"/>
                </a:solidFill>
                <a:cs typeface="Arial" panose="020B0604020202020204" pitchFamily="34" charset="0"/>
              </a:rPr>
              <a:t>On Wireshark</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18" name="직사각형 17">
            <a:extLst>
              <a:ext uri="{FF2B5EF4-FFF2-40B4-BE49-F238E27FC236}">
                <a16:creationId xmlns:a16="http://schemas.microsoft.com/office/drawing/2014/main" id="{4163C4F4-748B-4F95-ABC6-1B3062F3FE6F}"/>
              </a:ext>
            </a:extLst>
          </p:cNvPr>
          <p:cNvSpPr/>
          <p:nvPr/>
        </p:nvSpPr>
        <p:spPr>
          <a:xfrm>
            <a:off x="702508" y="1231358"/>
            <a:ext cx="7846405" cy="369332"/>
          </a:xfrm>
          <a:prstGeom prst="rect">
            <a:avLst/>
          </a:prstGeom>
        </p:spPr>
        <p:txBody>
          <a:bodyPr wrap="square">
            <a:spAutoFit/>
          </a:bodyPr>
          <a:lstStyle/>
          <a:p>
            <a:r>
              <a:rPr lang="en-US" altLang="ko-KR" sz="900" dirty="0">
                <a:ea typeface="굴림" panose="020B0600000101010101" pitchFamily="50" charset="-127"/>
              </a:rPr>
              <a:t>5. What is the largest possible source port number? (Hint: see the hint in 4.) </a:t>
            </a:r>
          </a:p>
          <a:p>
            <a:endParaRPr lang="en-US" altLang="ko-KR" sz="900" dirty="0">
              <a:ea typeface="굴림" panose="020B0600000101010101" pitchFamily="50" charset="-127"/>
            </a:endParaRPr>
          </a:p>
        </p:txBody>
      </p:sp>
      <p:sp>
        <p:nvSpPr>
          <p:cNvPr id="24" name="직사각형 23">
            <a:extLst>
              <a:ext uri="{FF2B5EF4-FFF2-40B4-BE49-F238E27FC236}">
                <a16:creationId xmlns:a16="http://schemas.microsoft.com/office/drawing/2014/main" id="{D05FE9D1-D351-4F90-A1AF-9DC525D79679}"/>
              </a:ext>
            </a:extLst>
          </p:cNvPr>
          <p:cNvSpPr/>
          <p:nvPr/>
        </p:nvSpPr>
        <p:spPr>
          <a:xfrm>
            <a:off x="2134422" y="3076235"/>
            <a:ext cx="4453934" cy="461665"/>
          </a:xfrm>
          <a:prstGeom prst="rect">
            <a:avLst/>
          </a:prstGeom>
        </p:spPr>
        <p:txBody>
          <a:bodyPr wrap="square">
            <a:spAutoFit/>
          </a:bodyPr>
          <a:lstStyle/>
          <a:p>
            <a:r>
              <a:rPr lang="en-US" altLang="ko-KR" sz="1200" dirty="0">
                <a:ea typeface="굴림" panose="020B0600000101010101" pitchFamily="50" charset="-127"/>
              </a:rPr>
              <a:t>Source Port</a:t>
            </a:r>
            <a:r>
              <a:rPr lang="ko-KR" altLang="en-US" sz="1200" dirty="0">
                <a:ea typeface="굴림" panose="020B0600000101010101" pitchFamily="50" charset="-127"/>
              </a:rPr>
              <a:t>와 </a:t>
            </a:r>
            <a:r>
              <a:rPr lang="en-US" altLang="ko-KR" sz="1200" dirty="0">
                <a:ea typeface="굴림" panose="020B0600000101010101" pitchFamily="50" charset="-127"/>
              </a:rPr>
              <a:t>Destination Port</a:t>
            </a:r>
            <a:r>
              <a:rPr lang="ko-KR" altLang="en-US" sz="1200" dirty="0">
                <a:ea typeface="굴림" panose="020B0600000101010101" pitchFamily="50" charset="-127"/>
              </a:rPr>
              <a:t>는 각각 </a:t>
            </a:r>
            <a:r>
              <a:rPr lang="en-US" altLang="ko-KR" sz="1200" dirty="0">
                <a:ea typeface="굴림" panose="020B0600000101010101" pitchFamily="50" charset="-127"/>
              </a:rPr>
              <a:t>2</a:t>
            </a:r>
            <a:r>
              <a:rPr lang="ko-KR" altLang="en-US" sz="1200" dirty="0">
                <a:ea typeface="굴림" panose="020B0600000101010101" pitchFamily="50" charset="-127"/>
              </a:rPr>
              <a:t>바이트이다</a:t>
            </a:r>
            <a:r>
              <a:rPr lang="en-US" altLang="ko-KR" sz="1200" dirty="0">
                <a:ea typeface="굴림" panose="020B0600000101010101" pitchFamily="50" charset="-127"/>
              </a:rPr>
              <a:t>. </a:t>
            </a:r>
            <a:r>
              <a:rPr lang="ko-KR" altLang="en-US" sz="1200" dirty="0">
                <a:ea typeface="굴림" panose="020B0600000101010101" pitchFamily="50" charset="-127"/>
              </a:rPr>
              <a:t>따라서 표현가능한 최대 포트 번호는 </a:t>
            </a:r>
            <a:r>
              <a:rPr lang="en-US" altLang="ko-KR" sz="1200" dirty="0">
                <a:ea typeface="굴림" panose="020B0600000101010101" pitchFamily="50" charset="-127"/>
              </a:rPr>
              <a:t>(2^16)-1=65535</a:t>
            </a:r>
            <a:r>
              <a:rPr lang="ko-KR" altLang="en-US" sz="1200" dirty="0">
                <a:ea typeface="굴림" panose="020B0600000101010101" pitchFamily="50" charset="-127"/>
              </a:rPr>
              <a:t>이다</a:t>
            </a:r>
            <a:r>
              <a:rPr lang="en-US" altLang="ko-KR" sz="1200" dirty="0">
                <a:ea typeface="굴림" panose="020B0600000101010101" pitchFamily="50" charset="-127"/>
              </a:rPr>
              <a:t>.</a:t>
            </a:r>
          </a:p>
        </p:txBody>
      </p:sp>
      <p:sp>
        <p:nvSpPr>
          <p:cNvPr id="25" name="TextBox 24">
            <a:extLst>
              <a:ext uri="{FF2B5EF4-FFF2-40B4-BE49-F238E27FC236}">
                <a16:creationId xmlns:a16="http://schemas.microsoft.com/office/drawing/2014/main" id="{7B7088B5-2A9D-418E-8E5B-2501384D8902}"/>
              </a:ext>
            </a:extLst>
          </p:cNvPr>
          <p:cNvSpPr txBox="1"/>
          <p:nvPr/>
        </p:nvSpPr>
        <p:spPr>
          <a:xfrm>
            <a:off x="796919" y="2124674"/>
            <a:ext cx="989049" cy="246221"/>
          </a:xfrm>
          <a:prstGeom prst="rect">
            <a:avLst/>
          </a:prstGeom>
          <a:noFill/>
        </p:spPr>
        <p:txBody>
          <a:bodyPr wrap="square" rtlCol="0">
            <a:spAutoFit/>
          </a:bodyPr>
          <a:lstStyle/>
          <a:p>
            <a:r>
              <a:rPr lang="en-US" altLang="ko-KR" sz="1000" dirty="0"/>
              <a:t>Source Port(2)</a:t>
            </a:r>
            <a:endParaRPr lang="ko-KR" altLang="en-US" sz="1000" dirty="0"/>
          </a:p>
        </p:txBody>
      </p:sp>
      <p:sp>
        <p:nvSpPr>
          <p:cNvPr id="26" name="TextBox 25">
            <a:extLst>
              <a:ext uri="{FF2B5EF4-FFF2-40B4-BE49-F238E27FC236}">
                <a16:creationId xmlns:a16="http://schemas.microsoft.com/office/drawing/2014/main" id="{66B5C108-303A-423D-ACB6-2D8C13E33439}"/>
              </a:ext>
            </a:extLst>
          </p:cNvPr>
          <p:cNvSpPr txBox="1"/>
          <p:nvPr/>
        </p:nvSpPr>
        <p:spPr>
          <a:xfrm>
            <a:off x="854847" y="2059726"/>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27" name="TextBox 26">
            <a:extLst>
              <a:ext uri="{FF2B5EF4-FFF2-40B4-BE49-F238E27FC236}">
                <a16:creationId xmlns:a16="http://schemas.microsoft.com/office/drawing/2014/main" id="{FDC9E2BE-9934-47F5-AE99-AD18ABF7AA66}"/>
              </a:ext>
            </a:extLst>
          </p:cNvPr>
          <p:cNvSpPr txBox="1"/>
          <p:nvPr/>
        </p:nvSpPr>
        <p:spPr>
          <a:xfrm>
            <a:off x="1714278" y="2070734"/>
            <a:ext cx="989049" cy="369332"/>
          </a:xfrm>
          <a:prstGeom prst="rect">
            <a:avLst/>
          </a:prstGeom>
          <a:noFill/>
        </p:spPr>
        <p:txBody>
          <a:bodyPr wrap="square" rtlCol="0">
            <a:spAutoFit/>
          </a:bodyPr>
          <a:lstStyle/>
          <a:p>
            <a:r>
              <a:rPr lang="en-US" altLang="ko-KR" sz="900" dirty="0"/>
              <a:t>Destination Port(2)</a:t>
            </a:r>
            <a:endParaRPr lang="ko-KR" altLang="en-US" sz="900" dirty="0"/>
          </a:p>
        </p:txBody>
      </p:sp>
      <p:sp>
        <p:nvSpPr>
          <p:cNvPr id="28" name="TextBox 27">
            <a:extLst>
              <a:ext uri="{FF2B5EF4-FFF2-40B4-BE49-F238E27FC236}">
                <a16:creationId xmlns:a16="http://schemas.microsoft.com/office/drawing/2014/main" id="{603DCB3B-6866-40E0-BA32-B102BF4AC99D}"/>
              </a:ext>
            </a:extLst>
          </p:cNvPr>
          <p:cNvSpPr txBox="1"/>
          <p:nvPr/>
        </p:nvSpPr>
        <p:spPr>
          <a:xfrm>
            <a:off x="1728041" y="2065621"/>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29" name="TextBox 28">
            <a:extLst>
              <a:ext uri="{FF2B5EF4-FFF2-40B4-BE49-F238E27FC236}">
                <a16:creationId xmlns:a16="http://schemas.microsoft.com/office/drawing/2014/main" id="{1F17710B-EFFC-4952-AB4F-DCFDD1245864}"/>
              </a:ext>
            </a:extLst>
          </p:cNvPr>
          <p:cNvSpPr txBox="1"/>
          <p:nvPr/>
        </p:nvSpPr>
        <p:spPr>
          <a:xfrm>
            <a:off x="2543309" y="2126966"/>
            <a:ext cx="989049" cy="246221"/>
          </a:xfrm>
          <a:prstGeom prst="rect">
            <a:avLst/>
          </a:prstGeom>
          <a:noFill/>
        </p:spPr>
        <p:txBody>
          <a:bodyPr wrap="square" rtlCol="0">
            <a:spAutoFit/>
          </a:bodyPr>
          <a:lstStyle/>
          <a:p>
            <a:r>
              <a:rPr lang="en-US" altLang="ko-KR" sz="1000" dirty="0"/>
              <a:t>Length(2)</a:t>
            </a:r>
            <a:endParaRPr lang="ko-KR" altLang="en-US" sz="1000" dirty="0"/>
          </a:p>
        </p:txBody>
      </p:sp>
      <p:sp>
        <p:nvSpPr>
          <p:cNvPr id="30" name="TextBox 29">
            <a:extLst>
              <a:ext uri="{FF2B5EF4-FFF2-40B4-BE49-F238E27FC236}">
                <a16:creationId xmlns:a16="http://schemas.microsoft.com/office/drawing/2014/main" id="{662FA7CF-2428-488F-845B-FAA2B29C8420}"/>
              </a:ext>
            </a:extLst>
          </p:cNvPr>
          <p:cNvSpPr txBox="1"/>
          <p:nvPr/>
        </p:nvSpPr>
        <p:spPr>
          <a:xfrm>
            <a:off x="2601236" y="2066497"/>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31" name="TextBox 30">
            <a:extLst>
              <a:ext uri="{FF2B5EF4-FFF2-40B4-BE49-F238E27FC236}">
                <a16:creationId xmlns:a16="http://schemas.microsoft.com/office/drawing/2014/main" id="{F6B2F65D-1846-498E-A12B-36A258DF5E7D}"/>
              </a:ext>
            </a:extLst>
          </p:cNvPr>
          <p:cNvSpPr txBox="1"/>
          <p:nvPr/>
        </p:nvSpPr>
        <p:spPr>
          <a:xfrm>
            <a:off x="3416504" y="2126966"/>
            <a:ext cx="989049" cy="246221"/>
          </a:xfrm>
          <a:prstGeom prst="rect">
            <a:avLst/>
          </a:prstGeom>
          <a:noFill/>
        </p:spPr>
        <p:txBody>
          <a:bodyPr wrap="square" rtlCol="0">
            <a:spAutoFit/>
          </a:bodyPr>
          <a:lstStyle/>
          <a:p>
            <a:r>
              <a:rPr lang="en-US" altLang="ko-KR" sz="1000" dirty="0"/>
              <a:t>Checksum(2)</a:t>
            </a:r>
            <a:endParaRPr lang="ko-KR" altLang="en-US" sz="1000" dirty="0"/>
          </a:p>
        </p:txBody>
      </p:sp>
      <p:sp>
        <p:nvSpPr>
          <p:cNvPr id="32" name="TextBox 31">
            <a:extLst>
              <a:ext uri="{FF2B5EF4-FFF2-40B4-BE49-F238E27FC236}">
                <a16:creationId xmlns:a16="http://schemas.microsoft.com/office/drawing/2014/main" id="{E1097209-8FB7-433F-880F-F202459F02F5}"/>
              </a:ext>
            </a:extLst>
          </p:cNvPr>
          <p:cNvSpPr txBox="1"/>
          <p:nvPr/>
        </p:nvSpPr>
        <p:spPr>
          <a:xfrm>
            <a:off x="3474431" y="2066497"/>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33" name="TextBox 32">
            <a:extLst>
              <a:ext uri="{FF2B5EF4-FFF2-40B4-BE49-F238E27FC236}">
                <a16:creationId xmlns:a16="http://schemas.microsoft.com/office/drawing/2014/main" id="{18392B48-DCE2-4414-98E4-7467801D46CE}"/>
              </a:ext>
            </a:extLst>
          </p:cNvPr>
          <p:cNvSpPr txBox="1"/>
          <p:nvPr/>
        </p:nvSpPr>
        <p:spPr>
          <a:xfrm>
            <a:off x="4361389" y="2069890"/>
            <a:ext cx="3291007" cy="369332"/>
          </a:xfrm>
          <a:prstGeom prst="rect">
            <a:avLst/>
          </a:prstGeom>
          <a:solidFill>
            <a:srgbClr val="00B050">
              <a:alpha val="50000"/>
            </a:srgbClr>
          </a:solidFill>
          <a:ln w="15875">
            <a:solidFill>
              <a:schemeClr val="accent1">
                <a:shade val="50000"/>
              </a:schemeClr>
            </a:solidFill>
          </a:ln>
        </p:spPr>
        <p:txBody>
          <a:bodyPr wrap="square" rtlCol="0">
            <a:spAutoFit/>
          </a:bodyPr>
          <a:lstStyle/>
          <a:p>
            <a:r>
              <a:rPr lang="en-US" altLang="ko-KR" dirty="0"/>
              <a:t>Data(287)</a:t>
            </a:r>
            <a:endParaRPr lang="ko-KR" altLang="en-US" dirty="0"/>
          </a:p>
        </p:txBody>
      </p:sp>
    </p:spTree>
    <p:extLst>
      <p:ext uri="{BB962C8B-B14F-4D97-AF65-F5344CB8AC3E}">
        <p14:creationId xmlns:p14="http://schemas.microsoft.com/office/powerpoint/2010/main" val="3521609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3009414"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#6 UDP</a:t>
            </a:r>
            <a:r>
              <a:rPr lang="ko-KR" altLang="en-US" sz="2100" b="1" kern="100" dirty="0">
                <a:solidFill>
                  <a:schemeClr val="accent1"/>
                </a:solidFill>
                <a:cs typeface="Arial" panose="020B0604020202020204" pitchFamily="34" charset="0"/>
              </a:rPr>
              <a:t> </a:t>
            </a:r>
            <a:r>
              <a:rPr lang="en-US" altLang="ko-KR" sz="2100" b="1" kern="100" dirty="0">
                <a:solidFill>
                  <a:schemeClr val="accent1"/>
                </a:solidFill>
                <a:cs typeface="Arial" panose="020B0604020202020204" pitchFamily="34" charset="0"/>
              </a:rPr>
              <a:t>On Wireshark</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18" name="직사각형 17">
            <a:extLst>
              <a:ext uri="{FF2B5EF4-FFF2-40B4-BE49-F238E27FC236}">
                <a16:creationId xmlns:a16="http://schemas.microsoft.com/office/drawing/2014/main" id="{4163C4F4-748B-4F95-ABC6-1B3062F3FE6F}"/>
              </a:ext>
            </a:extLst>
          </p:cNvPr>
          <p:cNvSpPr/>
          <p:nvPr/>
        </p:nvSpPr>
        <p:spPr>
          <a:xfrm>
            <a:off x="702508" y="1231358"/>
            <a:ext cx="7846405" cy="507831"/>
          </a:xfrm>
          <a:prstGeom prst="rect">
            <a:avLst/>
          </a:prstGeom>
        </p:spPr>
        <p:txBody>
          <a:bodyPr wrap="square">
            <a:spAutoFit/>
          </a:bodyPr>
          <a:lstStyle/>
          <a:p>
            <a:r>
              <a:rPr lang="en-US" altLang="ko-KR" sz="900" dirty="0">
                <a:ea typeface="굴림" panose="020B0600000101010101" pitchFamily="50" charset="-127"/>
              </a:rPr>
              <a:t>6. What is the protocol number for UDP? Give your answer in both hexadecimal and decimal notation. To answer this question, you’ll need to look into the Protocol field of the IP packet containing this UDP segment. </a:t>
            </a:r>
          </a:p>
          <a:p>
            <a:endParaRPr lang="en-US" altLang="ko-KR" sz="900" dirty="0">
              <a:ea typeface="굴림" panose="020B0600000101010101" pitchFamily="50" charset="-127"/>
            </a:endParaRPr>
          </a:p>
        </p:txBody>
      </p:sp>
      <p:pic>
        <p:nvPicPr>
          <p:cNvPr id="2" name="그림 1">
            <a:extLst>
              <a:ext uri="{FF2B5EF4-FFF2-40B4-BE49-F238E27FC236}">
                <a16:creationId xmlns:a16="http://schemas.microsoft.com/office/drawing/2014/main" id="{80EB3F54-FA64-41E1-AAB4-19FDC1F637EF}"/>
              </a:ext>
            </a:extLst>
          </p:cNvPr>
          <p:cNvPicPr>
            <a:picLocks noChangeAspect="1"/>
          </p:cNvPicPr>
          <p:nvPr/>
        </p:nvPicPr>
        <p:blipFill>
          <a:blip r:embed="rId2"/>
          <a:stretch>
            <a:fillRect/>
          </a:stretch>
        </p:blipFill>
        <p:spPr>
          <a:xfrm>
            <a:off x="518160" y="1848858"/>
            <a:ext cx="5542385" cy="2546033"/>
          </a:xfrm>
          <a:prstGeom prst="rect">
            <a:avLst/>
          </a:prstGeom>
        </p:spPr>
      </p:pic>
      <p:sp>
        <p:nvSpPr>
          <p:cNvPr id="16" name="직사각형 15">
            <a:extLst>
              <a:ext uri="{FF2B5EF4-FFF2-40B4-BE49-F238E27FC236}">
                <a16:creationId xmlns:a16="http://schemas.microsoft.com/office/drawing/2014/main" id="{4C230D7C-A44E-4799-A81E-26DAB8312970}"/>
              </a:ext>
            </a:extLst>
          </p:cNvPr>
          <p:cNvSpPr/>
          <p:nvPr/>
        </p:nvSpPr>
        <p:spPr>
          <a:xfrm>
            <a:off x="6149340" y="1848859"/>
            <a:ext cx="2705100" cy="830997"/>
          </a:xfrm>
          <a:prstGeom prst="rect">
            <a:avLst/>
          </a:prstGeom>
        </p:spPr>
        <p:txBody>
          <a:bodyPr wrap="square">
            <a:spAutoFit/>
          </a:bodyPr>
          <a:lstStyle/>
          <a:p>
            <a:r>
              <a:rPr lang="en-US" altLang="ko-KR" sz="1200" dirty="0">
                <a:ea typeface="굴림" panose="020B0600000101010101" pitchFamily="50" charset="-127"/>
              </a:rPr>
              <a:t>UDP</a:t>
            </a:r>
            <a:r>
              <a:rPr lang="ko-KR" altLang="en-US" sz="1200" dirty="0">
                <a:ea typeface="굴림" panose="020B0600000101010101" pitchFamily="50" charset="-127"/>
              </a:rPr>
              <a:t>의 </a:t>
            </a:r>
            <a:r>
              <a:rPr lang="en-US" altLang="ko-KR" sz="1200" dirty="0">
                <a:ea typeface="굴림" panose="020B0600000101010101" pitchFamily="50" charset="-127"/>
              </a:rPr>
              <a:t>Protocol number</a:t>
            </a:r>
            <a:r>
              <a:rPr lang="ko-KR" altLang="en-US" sz="1200" dirty="0">
                <a:ea typeface="굴림" panose="020B0600000101010101" pitchFamily="50" charset="-127"/>
              </a:rPr>
              <a:t>은 </a:t>
            </a:r>
            <a:r>
              <a:rPr lang="en-US" altLang="ko-KR" sz="1200" dirty="0">
                <a:ea typeface="굴림" panose="020B0600000101010101" pitchFamily="50" charset="-127"/>
              </a:rPr>
              <a:t>17</a:t>
            </a:r>
            <a:r>
              <a:rPr lang="en-US" altLang="ko-KR" sz="600" dirty="0">
                <a:ea typeface="굴림" panose="020B0600000101010101" pitchFamily="50" charset="-127"/>
              </a:rPr>
              <a:t>(10)</a:t>
            </a:r>
          </a:p>
          <a:p>
            <a:r>
              <a:rPr lang="ko-KR" altLang="en-US" sz="1200" dirty="0">
                <a:ea typeface="굴림" panose="020B0600000101010101" pitchFamily="50" charset="-127"/>
              </a:rPr>
              <a:t>이고 밑의 </a:t>
            </a:r>
            <a:r>
              <a:rPr lang="en-US" altLang="ko-KR" sz="1200" dirty="0">
                <a:ea typeface="굴림" panose="020B0600000101010101" pitchFamily="50" charset="-127"/>
              </a:rPr>
              <a:t>Packet Bytes Window</a:t>
            </a:r>
            <a:r>
              <a:rPr lang="ko-KR" altLang="en-US" sz="1200" dirty="0">
                <a:ea typeface="굴림" panose="020B0600000101010101" pitchFamily="50" charset="-127"/>
              </a:rPr>
              <a:t>를 참고하여 </a:t>
            </a:r>
            <a:r>
              <a:rPr lang="en-US" altLang="ko-KR" sz="1200" dirty="0">
                <a:ea typeface="굴림" panose="020B0600000101010101" pitchFamily="50" charset="-127"/>
              </a:rPr>
              <a:t>Hexadecimal</a:t>
            </a:r>
            <a:r>
              <a:rPr lang="ko-KR" altLang="en-US" sz="1200" dirty="0">
                <a:ea typeface="굴림" panose="020B0600000101010101" pitchFamily="50" charset="-127"/>
              </a:rPr>
              <a:t>로 </a:t>
            </a:r>
            <a:r>
              <a:rPr lang="en-US" altLang="ko-KR" sz="1200" dirty="0">
                <a:ea typeface="굴림" panose="020B0600000101010101" pitchFamily="50" charset="-127"/>
              </a:rPr>
              <a:t>11</a:t>
            </a:r>
            <a:r>
              <a:rPr lang="en-US" altLang="ko-KR" sz="600" dirty="0">
                <a:ea typeface="굴림" panose="020B0600000101010101" pitchFamily="50" charset="-127"/>
              </a:rPr>
              <a:t>(16)</a:t>
            </a:r>
          </a:p>
          <a:p>
            <a:r>
              <a:rPr lang="ko-KR" altLang="en-US" sz="1200" dirty="0">
                <a:ea typeface="굴림" panose="020B0600000101010101" pitchFamily="50" charset="-127"/>
              </a:rPr>
              <a:t>임을 알 수 있었다</a:t>
            </a:r>
            <a:r>
              <a:rPr lang="en-US" altLang="ko-KR" sz="1200" dirty="0">
                <a:ea typeface="굴림" panose="020B0600000101010101" pitchFamily="50" charset="-127"/>
              </a:rPr>
              <a:t>.</a:t>
            </a:r>
          </a:p>
        </p:txBody>
      </p:sp>
    </p:spTree>
    <p:extLst>
      <p:ext uri="{BB962C8B-B14F-4D97-AF65-F5344CB8AC3E}">
        <p14:creationId xmlns:p14="http://schemas.microsoft.com/office/powerpoint/2010/main" val="1027673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3009414"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#7 UDP</a:t>
            </a:r>
            <a:r>
              <a:rPr lang="ko-KR" altLang="en-US" sz="2100" b="1" kern="100" dirty="0">
                <a:solidFill>
                  <a:schemeClr val="accent1"/>
                </a:solidFill>
                <a:cs typeface="Arial" panose="020B0604020202020204" pitchFamily="34" charset="0"/>
              </a:rPr>
              <a:t> </a:t>
            </a:r>
            <a:r>
              <a:rPr lang="en-US" altLang="ko-KR" sz="2100" b="1" kern="100" dirty="0">
                <a:solidFill>
                  <a:schemeClr val="accent1"/>
                </a:solidFill>
                <a:cs typeface="Arial" panose="020B0604020202020204" pitchFamily="34" charset="0"/>
              </a:rPr>
              <a:t>On Wireshark</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18" name="직사각형 17">
            <a:extLst>
              <a:ext uri="{FF2B5EF4-FFF2-40B4-BE49-F238E27FC236}">
                <a16:creationId xmlns:a16="http://schemas.microsoft.com/office/drawing/2014/main" id="{4163C4F4-748B-4F95-ABC6-1B3062F3FE6F}"/>
              </a:ext>
            </a:extLst>
          </p:cNvPr>
          <p:cNvSpPr/>
          <p:nvPr/>
        </p:nvSpPr>
        <p:spPr>
          <a:xfrm>
            <a:off x="702508" y="1231358"/>
            <a:ext cx="7846405" cy="784830"/>
          </a:xfrm>
          <a:prstGeom prst="rect">
            <a:avLst/>
          </a:prstGeom>
        </p:spPr>
        <p:txBody>
          <a:bodyPr wrap="square">
            <a:spAutoFit/>
          </a:bodyPr>
          <a:lstStyle/>
          <a:p>
            <a:r>
              <a:rPr lang="en-US" altLang="ko-KR" sz="900" dirty="0">
                <a:ea typeface="굴림" panose="020B0600000101010101" pitchFamily="50" charset="-127"/>
              </a:rPr>
              <a:t>7. Examine a pair of UDP packets. (your host sends the first UDP packet and the second UDP packet is a reply to this first UDP packet.) (Hint: for a second packet to be sent in response to a first packet, the sender of the first packet should be the destination of the second packet).  Describe the relationship between the port numbers in the two packets. </a:t>
            </a:r>
          </a:p>
          <a:p>
            <a:r>
              <a:rPr lang="en-US" altLang="ko-KR" sz="900" dirty="0">
                <a:ea typeface="굴림" panose="020B0600000101010101" pitchFamily="50" charset="-127"/>
              </a:rPr>
              <a:t> </a:t>
            </a:r>
          </a:p>
          <a:p>
            <a:endParaRPr lang="en-US" altLang="ko-KR" sz="900" dirty="0">
              <a:ea typeface="굴림" panose="020B0600000101010101" pitchFamily="50" charset="-127"/>
            </a:endParaRPr>
          </a:p>
        </p:txBody>
      </p:sp>
      <p:pic>
        <p:nvPicPr>
          <p:cNvPr id="3" name="그림 2">
            <a:extLst>
              <a:ext uri="{FF2B5EF4-FFF2-40B4-BE49-F238E27FC236}">
                <a16:creationId xmlns:a16="http://schemas.microsoft.com/office/drawing/2014/main" id="{2C1A7663-3E70-4B65-B364-B5689CB36269}"/>
              </a:ext>
            </a:extLst>
          </p:cNvPr>
          <p:cNvPicPr>
            <a:picLocks noChangeAspect="1"/>
          </p:cNvPicPr>
          <p:nvPr/>
        </p:nvPicPr>
        <p:blipFill>
          <a:blip r:embed="rId2"/>
          <a:stretch>
            <a:fillRect/>
          </a:stretch>
        </p:blipFill>
        <p:spPr>
          <a:xfrm>
            <a:off x="595087" y="1789883"/>
            <a:ext cx="8008620" cy="409648"/>
          </a:xfrm>
          <a:prstGeom prst="rect">
            <a:avLst/>
          </a:prstGeom>
        </p:spPr>
      </p:pic>
      <p:pic>
        <p:nvPicPr>
          <p:cNvPr id="4" name="그림 3">
            <a:extLst>
              <a:ext uri="{FF2B5EF4-FFF2-40B4-BE49-F238E27FC236}">
                <a16:creationId xmlns:a16="http://schemas.microsoft.com/office/drawing/2014/main" id="{30AAF871-3CD0-4CE1-AB4F-18E4468D6BF4}"/>
              </a:ext>
            </a:extLst>
          </p:cNvPr>
          <p:cNvPicPr>
            <a:picLocks noChangeAspect="1"/>
          </p:cNvPicPr>
          <p:nvPr/>
        </p:nvPicPr>
        <p:blipFill>
          <a:blip r:embed="rId3"/>
          <a:stretch>
            <a:fillRect/>
          </a:stretch>
        </p:blipFill>
        <p:spPr>
          <a:xfrm>
            <a:off x="388822" y="2171626"/>
            <a:ext cx="6762750" cy="809625"/>
          </a:xfrm>
          <a:prstGeom prst="rect">
            <a:avLst/>
          </a:prstGeom>
        </p:spPr>
      </p:pic>
      <p:pic>
        <p:nvPicPr>
          <p:cNvPr id="6" name="그림 5">
            <a:extLst>
              <a:ext uri="{FF2B5EF4-FFF2-40B4-BE49-F238E27FC236}">
                <a16:creationId xmlns:a16="http://schemas.microsoft.com/office/drawing/2014/main" id="{CD671910-8AB8-4C80-B495-30A147FEC19B}"/>
              </a:ext>
            </a:extLst>
          </p:cNvPr>
          <p:cNvPicPr>
            <a:picLocks noChangeAspect="1"/>
          </p:cNvPicPr>
          <p:nvPr/>
        </p:nvPicPr>
        <p:blipFill>
          <a:blip r:embed="rId4"/>
          <a:stretch>
            <a:fillRect/>
          </a:stretch>
        </p:blipFill>
        <p:spPr>
          <a:xfrm>
            <a:off x="388822" y="2981564"/>
            <a:ext cx="6667297" cy="831024"/>
          </a:xfrm>
          <a:prstGeom prst="rect">
            <a:avLst/>
          </a:prstGeom>
        </p:spPr>
      </p:pic>
      <p:sp>
        <p:nvSpPr>
          <p:cNvPr id="11" name="직사각형 10">
            <a:extLst>
              <a:ext uri="{FF2B5EF4-FFF2-40B4-BE49-F238E27FC236}">
                <a16:creationId xmlns:a16="http://schemas.microsoft.com/office/drawing/2014/main" id="{6B99B176-C8B8-488B-81A3-DCBC887B3EE9}"/>
              </a:ext>
            </a:extLst>
          </p:cNvPr>
          <p:cNvSpPr/>
          <p:nvPr/>
        </p:nvSpPr>
        <p:spPr>
          <a:xfrm>
            <a:off x="540980" y="3912142"/>
            <a:ext cx="7940080" cy="646331"/>
          </a:xfrm>
          <a:prstGeom prst="rect">
            <a:avLst/>
          </a:prstGeom>
        </p:spPr>
        <p:txBody>
          <a:bodyPr wrap="square">
            <a:spAutoFit/>
          </a:bodyPr>
          <a:lstStyle/>
          <a:p>
            <a:r>
              <a:rPr lang="ko-KR" altLang="en-US" sz="1200" dirty="0">
                <a:ea typeface="굴림" panose="020B0600000101010101" pitchFamily="50" charset="-127"/>
              </a:rPr>
              <a:t>첫번째 </a:t>
            </a:r>
            <a:r>
              <a:rPr lang="en-US" altLang="ko-KR" sz="1200" dirty="0">
                <a:ea typeface="굴림" panose="020B0600000101010101" pitchFamily="50" charset="-127"/>
              </a:rPr>
              <a:t>UDP </a:t>
            </a:r>
            <a:r>
              <a:rPr lang="ko-KR" altLang="en-US" sz="1200" dirty="0">
                <a:ea typeface="굴림" panose="020B0600000101010101" pitchFamily="50" charset="-127"/>
              </a:rPr>
              <a:t>패킷의 </a:t>
            </a:r>
            <a:r>
              <a:rPr lang="en-US" altLang="ko-KR" sz="1200" dirty="0">
                <a:ea typeface="굴림" panose="020B0600000101010101" pitchFamily="50" charset="-127"/>
              </a:rPr>
              <a:t>Destination Port</a:t>
            </a:r>
            <a:r>
              <a:rPr lang="ko-KR" altLang="en-US" sz="1200" dirty="0">
                <a:ea typeface="굴림" panose="020B0600000101010101" pitchFamily="50" charset="-127"/>
              </a:rPr>
              <a:t>는 </a:t>
            </a:r>
            <a:r>
              <a:rPr lang="en-US" altLang="ko-KR" sz="1200" dirty="0">
                <a:ea typeface="굴림" panose="020B0600000101010101" pitchFamily="50" charset="-127"/>
              </a:rPr>
              <a:t>59164</a:t>
            </a:r>
            <a:r>
              <a:rPr lang="ko-KR" altLang="en-US" sz="1200" dirty="0">
                <a:ea typeface="굴림" panose="020B0600000101010101" pitchFamily="50" charset="-127"/>
              </a:rPr>
              <a:t>이고 두번째 </a:t>
            </a:r>
            <a:r>
              <a:rPr lang="en-US" altLang="ko-KR" sz="1200" dirty="0">
                <a:ea typeface="굴림" panose="020B0600000101010101" pitchFamily="50" charset="-127"/>
              </a:rPr>
              <a:t>UDP </a:t>
            </a:r>
            <a:r>
              <a:rPr lang="ko-KR" altLang="en-US" sz="1200" dirty="0">
                <a:ea typeface="굴림" panose="020B0600000101010101" pitchFamily="50" charset="-127"/>
              </a:rPr>
              <a:t>패킷의 </a:t>
            </a:r>
            <a:r>
              <a:rPr lang="en-US" altLang="ko-KR" sz="1200" dirty="0">
                <a:ea typeface="굴림" panose="020B0600000101010101" pitchFamily="50" charset="-127"/>
              </a:rPr>
              <a:t>Source Port</a:t>
            </a:r>
            <a:r>
              <a:rPr lang="ko-KR" altLang="en-US" sz="1200" dirty="0">
                <a:ea typeface="굴림" panose="020B0600000101010101" pitchFamily="50" charset="-127"/>
              </a:rPr>
              <a:t>는 </a:t>
            </a:r>
            <a:r>
              <a:rPr lang="en-US" altLang="ko-KR" sz="1200" dirty="0">
                <a:ea typeface="굴림" panose="020B0600000101010101" pitchFamily="50" charset="-127"/>
              </a:rPr>
              <a:t>59164</a:t>
            </a:r>
            <a:r>
              <a:rPr lang="ko-KR" altLang="en-US" sz="1200" dirty="0">
                <a:ea typeface="굴림" panose="020B0600000101010101" pitchFamily="50" charset="-127"/>
              </a:rPr>
              <a:t>이다</a:t>
            </a:r>
            <a:r>
              <a:rPr lang="en-US" altLang="ko-KR" sz="1200" dirty="0">
                <a:ea typeface="굴림" panose="020B0600000101010101" pitchFamily="50" charset="-127"/>
              </a:rPr>
              <a:t>. </a:t>
            </a:r>
            <a:r>
              <a:rPr lang="ko-KR" altLang="en-US" sz="1200" dirty="0">
                <a:ea typeface="굴림" panose="020B0600000101010101" pitchFamily="50" charset="-127"/>
              </a:rPr>
              <a:t>따라서 첫번째 패킷이 </a:t>
            </a:r>
            <a:r>
              <a:rPr lang="en-US" altLang="ko-KR" sz="1200" dirty="0">
                <a:ea typeface="굴림" panose="020B0600000101010101" pitchFamily="50" charset="-127"/>
              </a:rPr>
              <a:t>Port 59164</a:t>
            </a:r>
            <a:r>
              <a:rPr lang="ko-KR" altLang="en-US" sz="1200" dirty="0">
                <a:ea typeface="굴림" panose="020B0600000101010101" pitchFamily="50" charset="-127"/>
              </a:rPr>
              <a:t>로 질의하는 패킷임을 확인할 수 있으며 두번째 패킷의 </a:t>
            </a:r>
            <a:r>
              <a:rPr lang="en-US" altLang="ko-KR" sz="1200" dirty="0">
                <a:ea typeface="굴림" panose="020B0600000101010101" pitchFamily="50" charset="-127"/>
              </a:rPr>
              <a:t>Source Port</a:t>
            </a:r>
            <a:r>
              <a:rPr lang="ko-KR" altLang="en-US" sz="1200" dirty="0">
                <a:ea typeface="굴림" panose="020B0600000101010101" pitchFamily="50" charset="-127"/>
              </a:rPr>
              <a:t>가</a:t>
            </a:r>
            <a:r>
              <a:rPr lang="en-US" altLang="ko-KR" sz="1200" dirty="0">
                <a:ea typeface="굴림" panose="020B0600000101010101" pitchFamily="50" charset="-127"/>
              </a:rPr>
              <a:t> 59164</a:t>
            </a:r>
            <a:r>
              <a:rPr lang="ko-KR" altLang="en-US" sz="1200" dirty="0">
                <a:ea typeface="굴림" panose="020B0600000101010101" pitchFamily="50" charset="-127"/>
              </a:rPr>
              <a:t>이므로 첫번째 패킷에 대한 응답 패킷임을 확인할 수 있다</a:t>
            </a:r>
            <a:r>
              <a:rPr lang="en-US" altLang="ko-KR" sz="1200" dirty="0">
                <a:ea typeface="굴림" panose="020B0600000101010101" pitchFamily="50" charset="-127"/>
              </a:rPr>
              <a:t>.</a:t>
            </a:r>
          </a:p>
        </p:txBody>
      </p:sp>
    </p:spTree>
    <p:extLst>
      <p:ext uri="{BB962C8B-B14F-4D97-AF65-F5344CB8AC3E}">
        <p14:creationId xmlns:p14="http://schemas.microsoft.com/office/powerpoint/2010/main" val="13580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제목 1">
            <a:extLst>
              <a:ext uri="{FF2B5EF4-FFF2-40B4-BE49-F238E27FC236}">
                <a16:creationId xmlns:a16="http://schemas.microsoft.com/office/drawing/2014/main" id="{34439AFD-3513-4006-8AD1-D2D2518269D5}"/>
              </a:ext>
            </a:extLst>
          </p:cNvPr>
          <p:cNvSpPr>
            <a:spLocks noGrp="1"/>
          </p:cNvSpPr>
          <p:nvPr>
            <p:ph type="title"/>
          </p:nvPr>
        </p:nvSpPr>
        <p:spPr/>
        <p:txBody>
          <a:bodyPr/>
          <a:lstStyle/>
          <a:p>
            <a:r>
              <a:rPr lang="en-US" altLang="ko-KR" dirty="0"/>
              <a:t>Lab03: UDP on Wireshark</a:t>
            </a:r>
            <a:endParaRPr lang="ko-KR" altLang="en-US" dirty="0"/>
          </a:p>
        </p:txBody>
      </p:sp>
      <p:sp>
        <p:nvSpPr>
          <p:cNvPr id="61443" name="내용 개체 틀 2">
            <a:extLst>
              <a:ext uri="{FF2B5EF4-FFF2-40B4-BE49-F238E27FC236}">
                <a16:creationId xmlns:a16="http://schemas.microsoft.com/office/drawing/2014/main" id="{8C2AFD8A-B310-4D89-AB62-D38D9C9FC165}"/>
              </a:ext>
            </a:extLst>
          </p:cNvPr>
          <p:cNvSpPr>
            <a:spLocks noGrp="1"/>
          </p:cNvSpPr>
          <p:nvPr>
            <p:ph sz="quarter" idx="1"/>
          </p:nvPr>
        </p:nvSpPr>
        <p:spPr>
          <a:xfrm>
            <a:off x="1417320" y="1035843"/>
            <a:ext cx="6172200" cy="3833813"/>
          </a:xfrm>
        </p:spPr>
        <p:txBody>
          <a:bodyPr>
            <a:normAutofit lnSpcReduction="10000"/>
          </a:bodyPr>
          <a:lstStyle/>
          <a:p>
            <a:pPr marL="0" indent="0">
              <a:buNone/>
            </a:pPr>
            <a:r>
              <a:rPr lang="en-US" altLang="ko-KR" sz="1050" dirty="0">
                <a:solidFill>
                  <a:srgbClr val="FF0000"/>
                </a:solidFill>
                <a:ea typeface="굴림" panose="020B0600000101010101" pitchFamily="50" charset="-127"/>
              </a:rPr>
              <a:t>Instructions</a:t>
            </a:r>
          </a:p>
          <a:p>
            <a:pPr marL="0" indent="0"/>
            <a:r>
              <a:rPr lang="en-US" altLang="ko-KR" sz="1050" dirty="0">
                <a:ea typeface="굴림" panose="020B0600000101010101" pitchFamily="50" charset="-127"/>
              </a:rPr>
              <a:t>Start capturing packets in Wireshark. </a:t>
            </a:r>
          </a:p>
          <a:p>
            <a:pPr marL="0" indent="0"/>
            <a:r>
              <a:rPr lang="en-US" altLang="ko-KR" sz="1050" dirty="0">
                <a:ea typeface="굴림" panose="020B0600000101010101" pitchFamily="50" charset="-127"/>
              </a:rPr>
              <a:t>Stop capturing packets.</a:t>
            </a:r>
            <a:endParaRPr lang="en-US" altLang="ko-KR" sz="1050" dirty="0">
              <a:solidFill>
                <a:srgbClr val="FF0000"/>
              </a:solidFill>
              <a:ea typeface="굴림" panose="020B0600000101010101" pitchFamily="50" charset="-127"/>
            </a:endParaRPr>
          </a:p>
          <a:p>
            <a:pPr marL="0" indent="0">
              <a:buNone/>
            </a:pPr>
            <a:r>
              <a:rPr lang="en-US" altLang="ko-KR" sz="1050" dirty="0">
                <a:solidFill>
                  <a:srgbClr val="FF0000"/>
                </a:solidFill>
                <a:ea typeface="굴림" panose="020B0600000101010101" pitchFamily="50" charset="-127"/>
              </a:rPr>
              <a:t>Questions</a:t>
            </a:r>
          </a:p>
          <a:p>
            <a:pPr marL="0" indent="0">
              <a:buFont typeface="Bookman Old Style" panose="02050604050505020204" pitchFamily="18" charset="0"/>
              <a:buAutoNum type="arabicPeriod"/>
            </a:pPr>
            <a:r>
              <a:rPr lang="en-US" altLang="ko-KR" sz="1050" dirty="0">
                <a:ea typeface="굴림" panose="020B0600000101010101" pitchFamily="50" charset="-127"/>
              </a:rPr>
              <a:t>Select one UDP packet from your trace. From this packet, determine how many fields there are in the UDP header. Name these fields. </a:t>
            </a:r>
          </a:p>
          <a:p>
            <a:pPr marL="0" indent="0">
              <a:buFont typeface="Bookman Old Style" panose="02050604050505020204" pitchFamily="18" charset="0"/>
              <a:buAutoNum type="arabicPeriod"/>
            </a:pPr>
            <a:r>
              <a:rPr lang="en-US" altLang="ko-KR" sz="1050" dirty="0">
                <a:ea typeface="굴림" panose="020B0600000101010101" pitchFamily="50" charset="-127"/>
              </a:rPr>
              <a:t>Find out the length (in bytes) of each of the UDP header fields. </a:t>
            </a:r>
          </a:p>
          <a:p>
            <a:pPr marL="0" indent="0">
              <a:buFont typeface="Bookman Old Style" panose="02050604050505020204" pitchFamily="18" charset="0"/>
              <a:buAutoNum type="arabicPeriod"/>
            </a:pPr>
            <a:r>
              <a:rPr lang="en-US" altLang="ko-KR" sz="1050" dirty="0">
                <a:ea typeface="굴림" panose="020B0600000101010101" pitchFamily="50" charset="-127"/>
              </a:rPr>
              <a:t>The value in the Length field is the length of what? Verify your claim with your captured UDP packet. </a:t>
            </a:r>
          </a:p>
          <a:p>
            <a:pPr marL="0" indent="0">
              <a:buFont typeface="Bookman Old Style" panose="02050604050505020204" pitchFamily="18" charset="0"/>
              <a:buAutoNum type="arabicPeriod"/>
            </a:pPr>
            <a:r>
              <a:rPr lang="en-US" altLang="ko-KR" sz="1050" dirty="0">
                <a:ea typeface="굴림" panose="020B0600000101010101" pitchFamily="50" charset="-127"/>
              </a:rPr>
              <a:t>What is the maximum number of bytes that can be included in a UDP payload? (Hint: the answer to this question can be determined by your answer to 2. above) </a:t>
            </a:r>
          </a:p>
          <a:p>
            <a:pPr marL="0" indent="0">
              <a:buFont typeface="Bookman Old Style" panose="02050604050505020204" pitchFamily="18" charset="0"/>
              <a:buAutoNum type="arabicPeriod"/>
            </a:pPr>
            <a:r>
              <a:rPr lang="en-US" altLang="ko-KR" sz="1050" dirty="0">
                <a:ea typeface="굴림" panose="020B0600000101010101" pitchFamily="50" charset="-127"/>
              </a:rPr>
              <a:t>What is the largest possible source port number? (Hint: see the hint in 4.) </a:t>
            </a:r>
          </a:p>
          <a:p>
            <a:pPr marL="0" indent="0">
              <a:buFont typeface="Bookman Old Style" panose="02050604050505020204" pitchFamily="18" charset="0"/>
              <a:buAutoNum type="arabicPeriod"/>
            </a:pPr>
            <a:r>
              <a:rPr lang="en-US" altLang="ko-KR" sz="1050" dirty="0">
                <a:ea typeface="굴림" panose="020B0600000101010101" pitchFamily="50" charset="-127"/>
              </a:rPr>
              <a:t>What is the protocol number for UDP? Give your answer in both hexadecimal and decimal notation. To answer this question, you’ll need to look into the Protocol field of the IP packet containing this UDP segment. </a:t>
            </a:r>
          </a:p>
          <a:p>
            <a:pPr marL="0" indent="0">
              <a:buFont typeface="Bookman Old Style" panose="02050604050505020204" pitchFamily="18" charset="0"/>
              <a:buAutoNum type="arabicPeriod"/>
            </a:pPr>
            <a:r>
              <a:rPr lang="en-US" altLang="ko-KR" sz="1050" dirty="0">
                <a:ea typeface="굴림" panose="020B0600000101010101" pitchFamily="50" charset="-127"/>
              </a:rPr>
              <a:t>Examine a pair of UDP packets. (your host sends the first UDP packet and the second UDP packet is a reply to this first UDP packet.) (Hint: for a second packet to be sent in response to a first packet, the sender of the first packet should be the destination of the second packet).  Describe the relationship between the port numbers in the two packets. </a:t>
            </a:r>
          </a:p>
          <a:p>
            <a:pPr marL="0" indent="0">
              <a:buNone/>
            </a:pPr>
            <a:r>
              <a:rPr lang="en-US" altLang="ko-KR" sz="1050" dirty="0">
                <a:ea typeface="굴림" panose="020B0600000101010101" pitchFamily="50" charset="-127"/>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3009414"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UDP</a:t>
            </a:r>
            <a:r>
              <a:rPr lang="ko-KR" altLang="en-US" sz="2100" b="1" kern="100" dirty="0">
                <a:solidFill>
                  <a:schemeClr val="accent1"/>
                </a:solidFill>
                <a:cs typeface="Arial" panose="020B0604020202020204" pitchFamily="34" charset="0"/>
              </a:rPr>
              <a:t> </a:t>
            </a:r>
            <a:r>
              <a:rPr lang="en-US" altLang="ko-KR" sz="2100" b="1" kern="100" dirty="0">
                <a:solidFill>
                  <a:schemeClr val="accent1"/>
                </a:solidFill>
                <a:cs typeface="Arial" panose="020B0604020202020204" pitchFamily="34" charset="0"/>
              </a:rPr>
              <a:t>On Wireshark</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8" name="직사각형 37">
            <a:extLst>
              <a:ext uri="{FF2B5EF4-FFF2-40B4-BE49-F238E27FC236}">
                <a16:creationId xmlns:a16="http://schemas.microsoft.com/office/drawing/2014/main" id="{0EC28992-1233-48F0-9F89-37EE44FF0A47}"/>
              </a:ext>
            </a:extLst>
          </p:cNvPr>
          <p:cNvSpPr/>
          <p:nvPr/>
        </p:nvSpPr>
        <p:spPr>
          <a:xfrm>
            <a:off x="702508" y="1231358"/>
            <a:ext cx="7846405" cy="369332"/>
          </a:xfrm>
          <a:prstGeom prst="rect">
            <a:avLst/>
          </a:prstGeom>
        </p:spPr>
        <p:txBody>
          <a:bodyPr wrap="square">
            <a:spAutoFit/>
          </a:bodyPr>
          <a:lstStyle/>
          <a:p>
            <a:pPr>
              <a:buFont typeface="Bookman Old Style" panose="02050604050505020204" pitchFamily="18" charset="0"/>
              <a:buAutoNum type="arabicPeriod"/>
            </a:pPr>
            <a:r>
              <a:rPr lang="en-US" altLang="ko-KR" sz="900" dirty="0">
                <a:ea typeface="굴림" panose="020B0600000101010101" pitchFamily="50" charset="-127"/>
              </a:rPr>
              <a:t>Select one UDP packet from your trace. From this packet, determine how many fields there are in the UDP header. Name these fields. </a:t>
            </a:r>
          </a:p>
          <a:p>
            <a:pPr>
              <a:buFont typeface="Bookman Old Style" panose="02050604050505020204" pitchFamily="18" charset="0"/>
              <a:buAutoNum type="arabicPeriod"/>
            </a:pPr>
            <a:r>
              <a:rPr lang="en-US" altLang="ko-KR" sz="900" dirty="0">
                <a:ea typeface="굴림" panose="020B0600000101010101" pitchFamily="50" charset="-127"/>
              </a:rPr>
              <a:t>Find out the length (in bytes) of each of the UDP header fields. </a:t>
            </a:r>
          </a:p>
        </p:txBody>
      </p:sp>
      <p:pic>
        <p:nvPicPr>
          <p:cNvPr id="2" name="그림 1">
            <a:extLst>
              <a:ext uri="{FF2B5EF4-FFF2-40B4-BE49-F238E27FC236}">
                <a16:creationId xmlns:a16="http://schemas.microsoft.com/office/drawing/2014/main" id="{09430404-EDCD-45CD-9810-D75F80CEF95E}"/>
              </a:ext>
            </a:extLst>
          </p:cNvPr>
          <p:cNvPicPr>
            <a:picLocks noChangeAspect="1"/>
          </p:cNvPicPr>
          <p:nvPr/>
        </p:nvPicPr>
        <p:blipFill>
          <a:blip r:embed="rId2"/>
          <a:stretch>
            <a:fillRect/>
          </a:stretch>
        </p:blipFill>
        <p:spPr>
          <a:xfrm>
            <a:off x="388823" y="1600690"/>
            <a:ext cx="5530586" cy="3011518"/>
          </a:xfrm>
          <a:prstGeom prst="rect">
            <a:avLst/>
          </a:prstGeom>
        </p:spPr>
      </p:pic>
      <p:sp>
        <p:nvSpPr>
          <p:cNvPr id="12" name="직사각형 11">
            <a:extLst>
              <a:ext uri="{FF2B5EF4-FFF2-40B4-BE49-F238E27FC236}">
                <a16:creationId xmlns:a16="http://schemas.microsoft.com/office/drawing/2014/main" id="{2174E98D-D8F5-4FBF-AC02-1A28A0E52ECC}"/>
              </a:ext>
            </a:extLst>
          </p:cNvPr>
          <p:cNvSpPr/>
          <p:nvPr/>
        </p:nvSpPr>
        <p:spPr>
          <a:xfrm>
            <a:off x="6221025" y="1902810"/>
            <a:ext cx="3022035" cy="276999"/>
          </a:xfrm>
          <a:prstGeom prst="rect">
            <a:avLst/>
          </a:prstGeom>
        </p:spPr>
        <p:txBody>
          <a:bodyPr wrap="square">
            <a:spAutoFit/>
          </a:bodyPr>
          <a:lstStyle/>
          <a:p>
            <a:r>
              <a:rPr lang="en-US" altLang="ko-KR" sz="1200" dirty="0">
                <a:ea typeface="굴림" panose="020B0600000101010101" pitchFamily="50" charset="-127"/>
              </a:rPr>
              <a:t>UDP </a:t>
            </a:r>
            <a:r>
              <a:rPr lang="ko-KR" altLang="en-US" sz="1200" dirty="0">
                <a:ea typeface="굴림" panose="020B0600000101010101" pitchFamily="50" charset="-127"/>
              </a:rPr>
              <a:t>패킷 중 하나를 선택하였다</a:t>
            </a:r>
            <a:r>
              <a:rPr lang="en-US" altLang="ko-KR" sz="1200" dirty="0">
                <a:ea typeface="굴림" panose="020B0600000101010101" pitchFamily="50" charset="-127"/>
              </a:rPr>
              <a:t>.</a:t>
            </a:r>
          </a:p>
        </p:txBody>
      </p:sp>
    </p:spTree>
    <p:extLst>
      <p:ext uri="{BB962C8B-B14F-4D97-AF65-F5344CB8AC3E}">
        <p14:creationId xmlns:p14="http://schemas.microsoft.com/office/powerpoint/2010/main" val="195853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3009414"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UDP</a:t>
            </a:r>
            <a:r>
              <a:rPr lang="ko-KR" altLang="en-US" sz="2100" b="1" kern="100" dirty="0">
                <a:solidFill>
                  <a:schemeClr val="accent1"/>
                </a:solidFill>
                <a:cs typeface="Arial" panose="020B0604020202020204" pitchFamily="34" charset="0"/>
              </a:rPr>
              <a:t> </a:t>
            </a:r>
            <a:r>
              <a:rPr lang="en-US" altLang="ko-KR" sz="2100" b="1" kern="100" dirty="0">
                <a:solidFill>
                  <a:schemeClr val="accent1"/>
                </a:solidFill>
                <a:cs typeface="Arial" panose="020B0604020202020204" pitchFamily="34" charset="0"/>
              </a:rPr>
              <a:t>On Wireshark</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18" name="TextBox 17">
            <a:extLst>
              <a:ext uri="{FF2B5EF4-FFF2-40B4-BE49-F238E27FC236}">
                <a16:creationId xmlns:a16="http://schemas.microsoft.com/office/drawing/2014/main" id="{735B499A-DA77-482A-A43E-20DA0F4ADF8E}"/>
              </a:ext>
            </a:extLst>
          </p:cNvPr>
          <p:cNvSpPr txBox="1"/>
          <p:nvPr/>
        </p:nvSpPr>
        <p:spPr>
          <a:xfrm>
            <a:off x="2769165" y="3542810"/>
            <a:ext cx="1143088" cy="369332"/>
          </a:xfrm>
          <a:prstGeom prst="rect">
            <a:avLst/>
          </a:prstGeom>
          <a:solidFill>
            <a:srgbClr val="FF0000">
              <a:alpha val="50000"/>
            </a:srgbClr>
          </a:solidFill>
          <a:ln w="15875">
            <a:solidFill>
              <a:schemeClr val="accent1">
                <a:shade val="50000"/>
              </a:schemeClr>
            </a:solidFill>
          </a:ln>
        </p:spPr>
        <p:txBody>
          <a:bodyPr wrap="square" rtlCol="0">
            <a:spAutoFit/>
          </a:bodyPr>
          <a:lstStyle/>
          <a:p>
            <a:r>
              <a:rPr lang="en-US" altLang="ko-KR" dirty="0"/>
              <a:t>  DA(6)</a:t>
            </a:r>
            <a:endParaRPr lang="ko-KR" altLang="en-US" dirty="0"/>
          </a:p>
        </p:txBody>
      </p:sp>
      <p:sp>
        <p:nvSpPr>
          <p:cNvPr id="19" name="TextBox 18">
            <a:extLst>
              <a:ext uri="{FF2B5EF4-FFF2-40B4-BE49-F238E27FC236}">
                <a16:creationId xmlns:a16="http://schemas.microsoft.com/office/drawing/2014/main" id="{B28D132B-3A02-44C0-88A2-9A2991674C93}"/>
              </a:ext>
            </a:extLst>
          </p:cNvPr>
          <p:cNvSpPr txBox="1"/>
          <p:nvPr/>
        </p:nvSpPr>
        <p:spPr>
          <a:xfrm>
            <a:off x="3912253" y="3536022"/>
            <a:ext cx="1059092" cy="376119"/>
          </a:xfrm>
          <a:prstGeom prst="rect">
            <a:avLst/>
          </a:prstGeom>
          <a:solidFill>
            <a:srgbClr val="FF0000">
              <a:alpha val="50000"/>
            </a:srgbClr>
          </a:solidFill>
          <a:ln w="15875">
            <a:solidFill>
              <a:schemeClr val="accent1">
                <a:shade val="50000"/>
              </a:schemeClr>
            </a:solidFill>
          </a:ln>
        </p:spPr>
        <p:txBody>
          <a:bodyPr wrap="square" rtlCol="0">
            <a:spAutoFit/>
          </a:bodyPr>
          <a:lstStyle/>
          <a:p>
            <a:r>
              <a:rPr lang="en-US" altLang="ko-KR" dirty="0"/>
              <a:t>  SA(6)</a:t>
            </a:r>
            <a:endParaRPr lang="ko-KR" altLang="en-US" dirty="0"/>
          </a:p>
        </p:txBody>
      </p:sp>
      <p:sp>
        <p:nvSpPr>
          <p:cNvPr id="20" name="TextBox 19">
            <a:extLst>
              <a:ext uri="{FF2B5EF4-FFF2-40B4-BE49-F238E27FC236}">
                <a16:creationId xmlns:a16="http://schemas.microsoft.com/office/drawing/2014/main" id="{6E77CBB8-D10B-428D-BB55-9AB218323988}"/>
              </a:ext>
            </a:extLst>
          </p:cNvPr>
          <p:cNvSpPr txBox="1"/>
          <p:nvPr/>
        </p:nvSpPr>
        <p:spPr>
          <a:xfrm>
            <a:off x="4971345" y="3536023"/>
            <a:ext cx="640080" cy="376118"/>
          </a:xfrm>
          <a:prstGeom prst="rect">
            <a:avLst/>
          </a:prstGeom>
          <a:solidFill>
            <a:srgbClr val="FF0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25" name="TextBox 24">
            <a:extLst>
              <a:ext uri="{FF2B5EF4-FFF2-40B4-BE49-F238E27FC236}">
                <a16:creationId xmlns:a16="http://schemas.microsoft.com/office/drawing/2014/main" id="{5DC00BF7-0A9D-4544-942F-FAD976694ACD}"/>
              </a:ext>
            </a:extLst>
          </p:cNvPr>
          <p:cNvSpPr txBox="1"/>
          <p:nvPr/>
        </p:nvSpPr>
        <p:spPr>
          <a:xfrm>
            <a:off x="5039925" y="3527827"/>
            <a:ext cx="571500" cy="400110"/>
          </a:xfrm>
          <a:prstGeom prst="rect">
            <a:avLst/>
          </a:prstGeom>
          <a:noFill/>
        </p:spPr>
        <p:txBody>
          <a:bodyPr wrap="square" rtlCol="0">
            <a:spAutoFit/>
          </a:bodyPr>
          <a:lstStyle/>
          <a:p>
            <a:r>
              <a:rPr lang="en-US" altLang="ko-KR" sz="1000" dirty="0"/>
              <a:t>Type(IPv4)(2)</a:t>
            </a:r>
            <a:endParaRPr lang="ko-KR" altLang="en-US" sz="1000" dirty="0"/>
          </a:p>
        </p:txBody>
      </p:sp>
      <p:sp>
        <p:nvSpPr>
          <p:cNvPr id="37" name="직사각형 36">
            <a:extLst>
              <a:ext uri="{FF2B5EF4-FFF2-40B4-BE49-F238E27FC236}">
                <a16:creationId xmlns:a16="http://schemas.microsoft.com/office/drawing/2014/main" id="{7F87DC2F-E114-4DC5-BC60-69CE47579E2F}"/>
              </a:ext>
            </a:extLst>
          </p:cNvPr>
          <p:cNvSpPr/>
          <p:nvPr/>
        </p:nvSpPr>
        <p:spPr>
          <a:xfrm>
            <a:off x="2769165" y="4029809"/>
            <a:ext cx="3022035" cy="276999"/>
          </a:xfrm>
          <a:prstGeom prst="rect">
            <a:avLst/>
          </a:prstGeom>
        </p:spPr>
        <p:txBody>
          <a:bodyPr wrap="square">
            <a:spAutoFit/>
          </a:bodyPr>
          <a:lstStyle/>
          <a:p>
            <a:r>
              <a:rPr lang="en-US" altLang="ko-KR" sz="1200" dirty="0">
                <a:ea typeface="굴림" panose="020B0600000101010101" pitchFamily="50" charset="-127"/>
              </a:rPr>
              <a:t>Physical layer, Network layer :</a:t>
            </a:r>
            <a:r>
              <a:rPr lang="ko-KR" altLang="en-US" sz="1200" dirty="0">
                <a:ea typeface="굴림" panose="020B0600000101010101" pitchFamily="50" charset="-127"/>
              </a:rPr>
              <a:t> </a:t>
            </a:r>
            <a:r>
              <a:rPr lang="en-US" altLang="ko-KR" sz="1200" dirty="0">
                <a:ea typeface="굴림" panose="020B0600000101010101" pitchFamily="50" charset="-127"/>
              </a:rPr>
              <a:t>Ethernet</a:t>
            </a:r>
            <a:r>
              <a:rPr lang="ko-KR" altLang="en-US" sz="1200" dirty="0">
                <a:ea typeface="굴림" panose="020B0600000101010101" pitchFamily="50" charset="-127"/>
              </a:rPr>
              <a:t> </a:t>
            </a:r>
            <a:r>
              <a:rPr lang="en-US" altLang="ko-KR" sz="1200" dirty="0">
                <a:ea typeface="굴림" panose="020B0600000101010101" pitchFamily="50" charset="-127"/>
              </a:rPr>
              <a:t>II</a:t>
            </a:r>
          </a:p>
        </p:txBody>
      </p:sp>
      <p:pic>
        <p:nvPicPr>
          <p:cNvPr id="3" name="그림 2">
            <a:extLst>
              <a:ext uri="{FF2B5EF4-FFF2-40B4-BE49-F238E27FC236}">
                <a16:creationId xmlns:a16="http://schemas.microsoft.com/office/drawing/2014/main" id="{F6169682-E012-401F-AA52-4357BB02112A}"/>
              </a:ext>
            </a:extLst>
          </p:cNvPr>
          <p:cNvPicPr>
            <a:picLocks noChangeAspect="1"/>
          </p:cNvPicPr>
          <p:nvPr/>
        </p:nvPicPr>
        <p:blipFill>
          <a:blip r:embed="rId2"/>
          <a:stretch>
            <a:fillRect/>
          </a:stretch>
        </p:blipFill>
        <p:spPr>
          <a:xfrm>
            <a:off x="574536" y="2192552"/>
            <a:ext cx="7676132" cy="803022"/>
          </a:xfrm>
          <a:prstGeom prst="rect">
            <a:avLst/>
          </a:prstGeom>
        </p:spPr>
      </p:pic>
      <p:sp>
        <p:nvSpPr>
          <p:cNvPr id="38" name="직사각형 37">
            <a:extLst>
              <a:ext uri="{FF2B5EF4-FFF2-40B4-BE49-F238E27FC236}">
                <a16:creationId xmlns:a16="http://schemas.microsoft.com/office/drawing/2014/main" id="{0EC28992-1233-48F0-9F89-37EE44FF0A47}"/>
              </a:ext>
            </a:extLst>
          </p:cNvPr>
          <p:cNvSpPr/>
          <p:nvPr/>
        </p:nvSpPr>
        <p:spPr>
          <a:xfrm>
            <a:off x="702508" y="1231358"/>
            <a:ext cx="7846405" cy="369332"/>
          </a:xfrm>
          <a:prstGeom prst="rect">
            <a:avLst/>
          </a:prstGeom>
        </p:spPr>
        <p:txBody>
          <a:bodyPr wrap="square">
            <a:spAutoFit/>
          </a:bodyPr>
          <a:lstStyle/>
          <a:p>
            <a:pPr>
              <a:buFont typeface="Bookman Old Style" panose="02050604050505020204" pitchFamily="18" charset="0"/>
              <a:buAutoNum type="arabicPeriod"/>
            </a:pPr>
            <a:r>
              <a:rPr lang="en-US" altLang="ko-KR" sz="900" dirty="0">
                <a:ea typeface="굴림" panose="020B0600000101010101" pitchFamily="50" charset="-127"/>
              </a:rPr>
              <a:t>Select one UDP packet from your trace. From this packet, determine how many fields there are in the UDP header. Name these fields. </a:t>
            </a:r>
          </a:p>
          <a:p>
            <a:pPr>
              <a:buFont typeface="Bookman Old Style" panose="02050604050505020204" pitchFamily="18" charset="0"/>
              <a:buAutoNum type="arabicPeriod"/>
            </a:pPr>
            <a:r>
              <a:rPr lang="en-US" altLang="ko-KR" sz="900" dirty="0">
                <a:ea typeface="굴림" panose="020B0600000101010101" pitchFamily="50" charset="-127"/>
              </a:rPr>
              <a:t>Find out the length (in bytes) of each of the UDP header fields. </a:t>
            </a:r>
          </a:p>
        </p:txBody>
      </p:sp>
    </p:spTree>
    <p:extLst>
      <p:ext uri="{BB962C8B-B14F-4D97-AF65-F5344CB8AC3E}">
        <p14:creationId xmlns:p14="http://schemas.microsoft.com/office/powerpoint/2010/main" val="51446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3009414"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UDP</a:t>
            </a:r>
            <a:r>
              <a:rPr lang="ko-KR" altLang="en-US" sz="2100" b="1" kern="100" dirty="0">
                <a:solidFill>
                  <a:schemeClr val="accent1"/>
                </a:solidFill>
                <a:cs typeface="Arial" panose="020B0604020202020204" pitchFamily="34" charset="0"/>
              </a:rPr>
              <a:t> </a:t>
            </a:r>
            <a:r>
              <a:rPr lang="en-US" altLang="ko-KR" sz="2100" b="1" kern="100" dirty="0">
                <a:solidFill>
                  <a:schemeClr val="accent1"/>
                </a:solidFill>
                <a:cs typeface="Arial" panose="020B0604020202020204" pitchFamily="34" charset="0"/>
              </a:rPr>
              <a:t>On Wireshark</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pic>
        <p:nvPicPr>
          <p:cNvPr id="12" name="그림 11">
            <a:extLst>
              <a:ext uri="{FF2B5EF4-FFF2-40B4-BE49-F238E27FC236}">
                <a16:creationId xmlns:a16="http://schemas.microsoft.com/office/drawing/2014/main" id="{416C7667-5D92-4F38-AEB4-3FF406EFC3D5}"/>
              </a:ext>
            </a:extLst>
          </p:cNvPr>
          <p:cNvPicPr>
            <a:picLocks noChangeAspect="1"/>
          </p:cNvPicPr>
          <p:nvPr/>
        </p:nvPicPr>
        <p:blipFill>
          <a:blip r:embed="rId2"/>
          <a:stretch>
            <a:fillRect/>
          </a:stretch>
        </p:blipFill>
        <p:spPr>
          <a:xfrm>
            <a:off x="944444" y="1865622"/>
            <a:ext cx="7362532" cy="1721242"/>
          </a:xfrm>
          <a:prstGeom prst="rect">
            <a:avLst/>
          </a:prstGeom>
        </p:spPr>
      </p:pic>
      <p:sp>
        <p:nvSpPr>
          <p:cNvPr id="17" name="직사각형 16">
            <a:extLst>
              <a:ext uri="{FF2B5EF4-FFF2-40B4-BE49-F238E27FC236}">
                <a16:creationId xmlns:a16="http://schemas.microsoft.com/office/drawing/2014/main" id="{48372B6C-A108-4D10-A9F6-4E23DC7026E0}"/>
              </a:ext>
            </a:extLst>
          </p:cNvPr>
          <p:cNvSpPr/>
          <p:nvPr/>
        </p:nvSpPr>
        <p:spPr>
          <a:xfrm>
            <a:off x="3103376" y="4581494"/>
            <a:ext cx="3022035" cy="276999"/>
          </a:xfrm>
          <a:prstGeom prst="rect">
            <a:avLst/>
          </a:prstGeom>
        </p:spPr>
        <p:txBody>
          <a:bodyPr wrap="square">
            <a:spAutoFit/>
          </a:bodyPr>
          <a:lstStyle/>
          <a:p>
            <a:r>
              <a:rPr lang="en-US" altLang="ko-KR" sz="1200" dirty="0">
                <a:ea typeface="굴림" panose="020B0600000101010101" pitchFamily="50" charset="-127"/>
              </a:rPr>
              <a:t>Network layer : IPv4</a:t>
            </a:r>
          </a:p>
        </p:txBody>
      </p:sp>
      <p:sp>
        <p:nvSpPr>
          <p:cNvPr id="29" name="TextBox 28">
            <a:extLst>
              <a:ext uri="{FF2B5EF4-FFF2-40B4-BE49-F238E27FC236}">
                <a16:creationId xmlns:a16="http://schemas.microsoft.com/office/drawing/2014/main" id="{2EE6A839-2A4E-4BE0-AA9F-A1948C894E37}"/>
              </a:ext>
            </a:extLst>
          </p:cNvPr>
          <p:cNvSpPr txBox="1"/>
          <p:nvPr/>
        </p:nvSpPr>
        <p:spPr>
          <a:xfrm>
            <a:off x="1237544" y="3801604"/>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30" name="TextBox 29">
            <a:extLst>
              <a:ext uri="{FF2B5EF4-FFF2-40B4-BE49-F238E27FC236}">
                <a16:creationId xmlns:a16="http://schemas.microsoft.com/office/drawing/2014/main" id="{09766392-239C-4955-8BD5-1FA5AC13947F}"/>
              </a:ext>
            </a:extLst>
          </p:cNvPr>
          <p:cNvSpPr txBox="1"/>
          <p:nvPr/>
        </p:nvSpPr>
        <p:spPr>
          <a:xfrm>
            <a:off x="1275643" y="3785037"/>
            <a:ext cx="989049" cy="400110"/>
          </a:xfrm>
          <a:prstGeom prst="rect">
            <a:avLst/>
          </a:prstGeom>
          <a:noFill/>
        </p:spPr>
        <p:txBody>
          <a:bodyPr wrap="square" rtlCol="0">
            <a:spAutoFit/>
          </a:bodyPr>
          <a:lstStyle/>
          <a:p>
            <a:r>
              <a:rPr lang="en-US" altLang="ko-KR" sz="1000" dirty="0"/>
              <a:t>Header length(1)</a:t>
            </a:r>
            <a:endParaRPr lang="ko-KR" altLang="en-US" sz="1000" dirty="0"/>
          </a:p>
        </p:txBody>
      </p:sp>
      <p:sp>
        <p:nvSpPr>
          <p:cNvPr id="42" name="TextBox 41">
            <a:extLst>
              <a:ext uri="{FF2B5EF4-FFF2-40B4-BE49-F238E27FC236}">
                <a16:creationId xmlns:a16="http://schemas.microsoft.com/office/drawing/2014/main" id="{028952BE-DF71-4F1F-A203-C4CADB7692D1}"/>
              </a:ext>
            </a:extLst>
          </p:cNvPr>
          <p:cNvSpPr txBox="1"/>
          <p:nvPr/>
        </p:nvSpPr>
        <p:spPr>
          <a:xfrm>
            <a:off x="2110739" y="3801604"/>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43" name="TextBox 42">
            <a:extLst>
              <a:ext uri="{FF2B5EF4-FFF2-40B4-BE49-F238E27FC236}">
                <a16:creationId xmlns:a16="http://schemas.microsoft.com/office/drawing/2014/main" id="{B09EFE70-8906-4D97-8198-C71A0CD3C488}"/>
              </a:ext>
            </a:extLst>
          </p:cNvPr>
          <p:cNvSpPr txBox="1"/>
          <p:nvPr/>
        </p:nvSpPr>
        <p:spPr>
          <a:xfrm>
            <a:off x="2110739" y="3820386"/>
            <a:ext cx="989049" cy="338554"/>
          </a:xfrm>
          <a:prstGeom prst="rect">
            <a:avLst/>
          </a:prstGeom>
          <a:noFill/>
        </p:spPr>
        <p:txBody>
          <a:bodyPr wrap="square" rtlCol="0">
            <a:spAutoFit/>
          </a:bodyPr>
          <a:lstStyle/>
          <a:p>
            <a:r>
              <a:rPr lang="en-US" altLang="ko-KR" sz="800" dirty="0"/>
              <a:t>Differentiated Service Field(1)</a:t>
            </a:r>
            <a:endParaRPr lang="ko-KR" altLang="en-US" sz="800" dirty="0"/>
          </a:p>
        </p:txBody>
      </p:sp>
      <p:sp>
        <p:nvSpPr>
          <p:cNvPr id="44" name="TextBox 43">
            <a:extLst>
              <a:ext uri="{FF2B5EF4-FFF2-40B4-BE49-F238E27FC236}">
                <a16:creationId xmlns:a16="http://schemas.microsoft.com/office/drawing/2014/main" id="{2BAEF632-23DD-43E0-84CF-D97E39ADB4AB}"/>
              </a:ext>
            </a:extLst>
          </p:cNvPr>
          <p:cNvSpPr txBox="1"/>
          <p:nvPr/>
        </p:nvSpPr>
        <p:spPr>
          <a:xfrm>
            <a:off x="2976312" y="3801604"/>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45" name="TextBox 44">
            <a:extLst>
              <a:ext uri="{FF2B5EF4-FFF2-40B4-BE49-F238E27FC236}">
                <a16:creationId xmlns:a16="http://schemas.microsoft.com/office/drawing/2014/main" id="{8405B892-CC2F-49BB-BFE7-96943E4E781D}"/>
              </a:ext>
            </a:extLst>
          </p:cNvPr>
          <p:cNvSpPr txBox="1"/>
          <p:nvPr/>
        </p:nvSpPr>
        <p:spPr>
          <a:xfrm>
            <a:off x="3014411" y="3785037"/>
            <a:ext cx="989049" cy="400110"/>
          </a:xfrm>
          <a:prstGeom prst="rect">
            <a:avLst/>
          </a:prstGeom>
          <a:noFill/>
        </p:spPr>
        <p:txBody>
          <a:bodyPr wrap="square" rtlCol="0">
            <a:spAutoFit/>
          </a:bodyPr>
          <a:lstStyle/>
          <a:p>
            <a:r>
              <a:rPr lang="en-US" altLang="ko-KR" sz="1000" dirty="0"/>
              <a:t>Total length(2)</a:t>
            </a:r>
            <a:endParaRPr lang="ko-KR" altLang="en-US" sz="1000" dirty="0"/>
          </a:p>
        </p:txBody>
      </p:sp>
      <p:sp>
        <p:nvSpPr>
          <p:cNvPr id="47" name="TextBox 46">
            <a:extLst>
              <a:ext uri="{FF2B5EF4-FFF2-40B4-BE49-F238E27FC236}">
                <a16:creationId xmlns:a16="http://schemas.microsoft.com/office/drawing/2014/main" id="{3A77B96D-75A0-4CDC-BD44-91BA82F0891C}"/>
              </a:ext>
            </a:extLst>
          </p:cNvPr>
          <p:cNvSpPr txBox="1"/>
          <p:nvPr/>
        </p:nvSpPr>
        <p:spPr>
          <a:xfrm>
            <a:off x="3854020" y="3801604"/>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48" name="TextBox 47">
            <a:extLst>
              <a:ext uri="{FF2B5EF4-FFF2-40B4-BE49-F238E27FC236}">
                <a16:creationId xmlns:a16="http://schemas.microsoft.com/office/drawing/2014/main" id="{A2140E5F-C838-4083-B063-A7739899E962}"/>
              </a:ext>
            </a:extLst>
          </p:cNvPr>
          <p:cNvSpPr txBox="1"/>
          <p:nvPr/>
        </p:nvSpPr>
        <p:spPr>
          <a:xfrm>
            <a:off x="3892120" y="3785037"/>
            <a:ext cx="784862" cy="400110"/>
          </a:xfrm>
          <a:prstGeom prst="rect">
            <a:avLst/>
          </a:prstGeom>
          <a:noFill/>
        </p:spPr>
        <p:txBody>
          <a:bodyPr wrap="square" rtlCol="0">
            <a:spAutoFit/>
          </a:bodyPr>
          <a:lstStyle/>
          <a:p>
            <a:r>
              <a:rPr lang="en-US" altLang="ko-KR" sz="1000" dirty="0"/>
              <a:t>Identification(2)</a:t>
            </a:r>
            <a:endParaRPr lang="ko-KR" altLang="en-US" sz="1000" dirty="0"/>
          </a:p>
        </p:txBody>
      </p:sp>
      <p:sp>
        <p:nvSpPr>
          <p:cNvPr id="49" name="TextBox 48">
            <a:extLst>
              <a:ext uri="{FF2B5EF4-FFF2-40B4-BE49-F238E27FC236}">
                <a16:creationId xmlns:a16="http://schemas.microsoft.com/office/drawing/2014/main" id="{5A0F5A29-09CC-4675-9D5D-E52A584553B8}"/>
              </a:ext>
            </a:extLst>
          </p:cNvPr>
          <p:cNvSpPr txBox="1"/>
          <p:nvPr/>
        </p:nvSpPr>
        <p:spPr>
          <a:xfrm>
            <a:off x="4727215" y="3801604"/>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50" name="TextBox 49">
            <a:extLst>
              <a:ext uri="{FF2B5EF4-FFF2-40B4-BE49-F238E27FC236}">
                <a16:creationId xmlns:a16="http://schemas.microsoft.com/office/drawing/2014/main" id="{5ECDABE5-2D90-4408-9B36-C8F0923B5AF4}"/>
              </a:ext>
            </a:extLst>
          </p:cNvPr>
          <p:cNvSpPr txBox="1"/>
          <p:nvPr/>
        </p:nvSpPr>
        <p:spPr>
          <a:xfrm>
            <a:off x="4765314" y="3785037"/>
            <a:ext cx="989049" cy="246221"/>
          </a:xfrm>
          <a:prstGeom prst="rect">
            <a:avLst/>
          </a:prstGeom>
          <a:noFill/>
        </p:spPr>
        <p:txBody>
          <a:bodyPr wrap="square" rtlCol="0">
            <a:spAutoFit/>
          </a:bodyPr>
          <a:lstStyle/>
          <a:p>
            <a:r>
              <a:rPr lang="en-US" altLang="ko-KR" sz="1000" dirty="0"/>
              <a:t>Flags(2)</a:t>
            </a:r>
            <a:endParaRPr lang="ko-KR" altLang="en-US" sz="1000" dirty="0"/>
          </a:p>
        </p:txBody>
      </p:sp>
      <p:sp>
        <p:nvSpPr>
          <p:cNvPr id="51" name="TextBox 50">
            <a:extLst>
              <a:ext uri="{FF2B5EF4-FFF2-40B4-BE49-F238E27FC236}">
                <a16:creationId xmlns:a16="http://schemas.microsoft.com/office/drawing/2014/main" id="{F2FAA0C8-7DAC-4057-98C3-2B33F07C3352}"/>
              </a:ext>
            </a:extLst>
          </p:cNvPr>
          <p:cNvSpPr txBox="1"/>
          <p:nvPr/>
        </p:nvSpPr>
        <p:spPr>
          <a:xfrm>
            <a:off x="5592788" y="3801604"/>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52" name="TextBox 51">
            <a:extLst>
              <a:ext uri="{FF2B5EF4-FFF2-40B4-BE49-F238E27FC236}">
                <a16:creationId xmlns:a16="http://schemas.microsoft.com/office/drawing/2014/main" id="{153EDEE8-965A-41B7-A873-38F48B6C19EF}"/>
              </a:ext>
            </a:extLst>
          </p:cNvPr>
          <p:cNvSpPr txBox="1"/>
          <p:nvPr/>
        </p:nvSpPr>
        <p:spPr>
          <a:xfrm>
            <a:off x="5630887" y="3785037"/>
            <a:ext cx="989049" cy="246221"/>
          </a:xfrm>
          <a:prstGeom prst="rect">
            <a:avLst/>
          </a:prstGeom>
          <a:noFill/>
        </p:spPr>
        <p:txBody>
          <a:bodyPr wrap="square" rtlCol="0">
            <a:spAutoFit/>
          </a:bodyPr>
          <a:lstStyle/>
          <a:p>
            <a:r>
              <a:rPr lang="en-US" altLang="ko-KR" sz="1000" dirty="0"/>
              <a:t>TTL(2)</a:t>
            </a:r>
            <a:endParaRPr lang="ko-KR" altLang="en-US" sz="1000" dirty="0"/>
          </a:p>
        </p:txBody>
      </p:sp>
      <p:sp>
        <p:nvSpPr>
          <p:cNvPr id="65" name="TextBox 64">
            <a:extLst>
              <a:ext uri="{FF2B5EF4-FFF2-40B4-BE49-F238E27FC236}">
                <a16:creationId xmlns:a16="http://schemas.microsoft.com/office/drawing/2014/main" id="{9095F9A4-28DA-4366-A354-FDB0B8E1EC00}"/>
              </a:ext>
            </a:extLst>
          </p:cNvPr>
          <p:cNvSpPr txBox="1"/>
          <p:nvPr/>
        </p:nvSpPr>
        <p:spPr>
          <a:xfrm>
            <a:off x="1228373" y="4181384"/>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66" name="TextBox 65">
            <a:extLst>
              <a:ext uri="{FF2B5EF4-FFF2-40B4-BE49-F238E27FC236}">
                <a16:creationId xmlns:a16="http://schemas.microsoft.com/office/drawing/2014/main" id="{A65E48B6-97D0-476D-ABF1-DCB892759833}"/>
              </a:ext>
            </a:extLst>
          </p:cNvPr>
          <p:cNvSpPr txBox="1"/>
          <p:nvPr/>
        </p:nvSpPr>
        <p:spPr>
          <a:xfrm>
            <a:off x="1266472" y="4164817"/>
            <a:ext cx="989049" cy="400110"/>
          </a:xfrm>
          <a:prstGeom prst="rect">
            <a:avLst/>
          </a:prstGeom>
          <a:noFill/>
        </p:spPr>
        <p:txBody>
          <a:bodyPr wrap="square" rtlCol="0">
            <a:spAutoFit/>
          </a:bodyPr>
          <a:lstStyle/>
          <a:p>
            <a:r>
              <a:rPr lang="en-US" altLang="ko-KR" sz="1000" dirty="0"/>
              <a:t>Protocol : UDP(1)</a:t>
            </a:r>
            <a:endParaRPr lang="ko-KR" altLang="en-US" sz="1000" dirty="0"/>
          </a:p>
        </p:txBody>
      </p:sp>
      <p:sp>
        <p:nvSpPr>
          <p:cNvPr id="67" name="TextBox 66">
            <a:extLst>
              <a:ext uri="{FF2B5EF4-FFF2-40B4-BE49-F238E27FC236}">
                <a16:creationId xmlns:a16="http://schemas.microsoft.com/office/drawing/2014/main" id="{C80CB907-DDE5-482C-891F-EA609AC09E70}"/>
              </a:ext>
            </a:extLst>
          </p:cNvPr>
          <p:cNvSpPr txBox="1"/>
          <p:nvPr/>
        </p:nvSpPr>
        <p:spPr>
          <a:xfrm>
            <a:off x="2101568" y="4181384"/>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68" name="TextBox 67">
            <a:extLst>
              <a:ext uri="{FF2B5EF4-FFF2-40B4-BE49-F238E27FC236}">
                <a16:creationId xmlns:a16="http://schemas.microsoft.com/office/drawing/2014/main" id="{06BCC01C-2FB7-49DC-B437-0BF136DF76E8}"/>
              </a:ext>
            </a:extLst>
          </p:cNvPr>
          <p:cNvSpPr txBox="1"/>
          <p:nvPr/>
        </p:nvSpPr>
        <p:spPr>
          <a:xfrm>
            <a:off x="2080114" y="4241761"/>
            <a:ext cx="989049" cy="246221"/>
          </a:xfrm>
          <a:prstGeom prst="rect">
            <a:avLst/>
          </a:prstGeom>
          <a:noFill/>
        </p:spPr>
        <p:txBody>
          <a:bodyPr wrap="square" rtlCol="0">
            <a:spAutoFit/>
          </a:bodyPr>
          <a:lstStyle/>
          <a:p>
            <a:r>
              <a:rPr lang="en-US" altLang="ko-KR" sz="1000" dirty="0"/>
              <a:t>Checksum(2)</a:t>
            </a:r>
            <a:endParaRPr lang="ko-KR" altLang="en-US" sz="1000" dirty="0"/>
          </a:p>
        </p:txBody>
      </p:sp>
      <p:sp>
        <p:nvSpPr>
          <p:cNvPr id="69" name="TextBox 68">
            <a:extLst>
              <a:ext uri="{FF2B5EF4-FFF2-40B4-BE49-F238E27FC236}">
                <a16:creationId xmlns:a16="http://schemas.microsoft.com/office/drawing/2014/main" id="{0CB7904F-8880-49F7-8898-FA9D04C0596A}"/>
              </a:ext>
            </a:extLst>
          </p:cNvPr>
          <p:cNvSpPr txBox="1"/>
          <p:nvPr/>
        </p:nvSpPr>
        <p:spPr>
          <a:xfrm>
            <a:off x="2967141" y="4181384"/>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70" name="TextBox 69">
            <a:extLst>
              <a:ext uri="{FF2B5EF4-FFF2-40B4-BE49-F238E27FC236}">
                <a16:creationId xmlns:a16="http://schemas.microsoft.com/office/drawing/2014/main" id="{C5349E95-ACCB-40B7-AEA6-E85EFE77639F}"/>
              </a:ext>
            </a:extLst>
          </p:cNvPr>
          <p:cNvSpPr txBox="1"/>
          <p:nvPr/>
        </p:nvSpPr>
        <p:spPr>
          <a:xfrm>
            <a:off x="3030983" y="4241760"/>
            <a:ext cx="989049" cy="246221"/>
          </a:xfrm>
          <a:prstGeom prst="rect">
            <a:avLst/>
          </a:prstGeom>
          <a:noFill/>
        </p:spPr>
        <p:txBody>
          <a:bodyPr wrap="square" rtlCol="0">
            <a:spAutoFit/>
          </a:bodyPr>
          <a:lstStyle/>
          <a:p>
            <a:r>
              <a:rPr lang="en-US" altLang="ko-KR" sz="1000" dirty="0"/>
              <a:t>Source(4)</a:t>
            </a:r>
            <a:endParaRPr lang="ko-KR" altLang="en-US" sz="1000" dirty="0"/>
          </a:p>
        </p:txBody>
      </p:sp>
      <p:sp>
        <p:nvSpPr>
          <p:cNvPr id="71" name="TextBox 70">
            <a:extLst>
              <a:ext uri="{FF2B5EF4-FFF2-40B4-BE49-F238E27FC236}">
                <a16:creationId xmlns:a16="http://schemas.microsoft.com/office/drawing/2014/main" id="{ACB2020D-26AB-40E6-B939-DA6BAE03A0BE}"/>
              </a:ext>
            </a:extLst>
          </p:cNvPr>
          <p:cNvSpPr txBox="1"/>
          <p:nvPr/>
        </p:nvSpPr>
        <p:spPr>
          <a:xfrm>
            <a:off x="3849507" y="4181384"/>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72" name="TextBox 71">
            <a:extLst>
              <a:ext uri="{FF2B5EF4-FFF2-40B4-BE49-F238E27FC236}">
                <a16:creationId xmlns:a16="http://schemas.microsoft.com/office/drawing/2014/main" id="{B78955D1-0C64-4640-8786-3D2FA20A067C}"/>
              </a:ext>
            </a:extLst>
          </p:cNvPr>
          <p:cNvSpPr txBox="1"/>
          <p:nvPr/>
        </p:nvSpPr>
        <p:spPr>
          <a:xfrm>
            <a:off x="3790026" y="4241759"/>
            <a:ext cx="989049" cy="246221"/>
          </a:xfrm>
          <a:prstGeom prst="rect">
            <a:avLst/>
          </a:prstGeom>
          <a:noFill/>
        </p:spPr>
        <p:txBody>
          <a:bodyPr wrap="square" rtlCol="0">
            <a:spAutoFit/>
          </a:bodyPr>
          <a:lstStyle/>
          <a:p>
            <a:r>
              <a:rPr lang="en-US" altLang="ko-KR" sz="1000" dirty="0"/>
              <a:t>Destination(4)</a:t>
            </a:r>
          </a:p>
        </p:txBody>
      </p:sp>
      <p:sp>
        <p:nvSpPr>
          <p:cNvPr id="78" name="직사각형 77">
            <a:extLst>
              <a:ext uri="{FF2B5EF4-FFF2-40B4-BE49-F238E27FC236}">
                <a16:creationId xmlns:a16="http://schemas.microsoft.com/office/drawing/2014/main" id="{8C75116A-46A6-4BD5-BF77-E580002B98F6}"/>
              </a:ext>
            </a:extLst>
          </p:cNvPr>
          <p:cNvSpPr/>
          <p:nvPr/>
        </p:nvSpPr>
        <p:spPr>
          <a:xfrm>
            <a:off x="702508" y="1231358"/>
            <a:ext cx="7846405" cy="369332"/>
          </a:xfrm>
          <a:prstGeom prst="rect">
            <a:avLst/>
          </a:prstGeom>
        </p:spPr>
        <p:txBody>
          <a:bodyPr wrap="square">
            <a:spAutoFit/>
          </a:bodyPr>
          <a:lstStyle/>
          <a:p>
            <a:pPr>
              <a:buFont typeface="Bookman Old Style" panose="02050604050505020204" pitchFamily="18" charset="0"/>
              <a:buAutoNum type="arabicPeriod"/>
            </a:pPr>
            <a:r>
              <a:rPr lang="en-US" altLang="ko-KR" sz="900" dirty="0">
                <a:ea typeface="굴림" panose="020B0600000101010101" pitchFamily="50" charset="-127"/>
              </a:rPr>
              <a:t>Select one UDP packet from your trace. From this packet, determine how many fields there are in the UDP header. Name these fields. </a:t>
            </a:r>
          </a:p>
          <a:p>
            <a:pPr>
              <a:buFont typeface="Bookman Old Style" panose="02050604050505020204" pitchFamily="18" charset="0"/>
              <a:buAutoNum type="arabicPeriod"/>
            </a:pPr>
            <a:r>
              <a:rPr lang="en-US" altLang="ko-KR" sz="900" dirty="0">
                <a:ea typeface="굴림" panose="020B0600000101010101" pitchFamily="50" charset="-127"/>
              </a:rPr>
              <a:t>Find out the length (in bytes) of each of the UDP header fields. </a:t>
            </a:r>
          </a:p>
        </p:txBody>
      </p:sp>
    </p:spTree>
    <p:extLst>
      <p:ext uri="{BB962C8B-B14F-4D97-AF65-F5344CB8AC3E}">
        <p14:creationId xmlns:p14="http://schemas.microsoft.com/office/powerpoint/2010/main" val="3015223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3009414"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#2 UDP</a:t>
            </a:r>
            <a:r>
              <a:rPr lang="ko-KR" altLang="en-US" sz="2100" b="1" kern="100" dirty="0">
                <a:solidFill>
                  <a:schemeClr val="accent1"/>
                </a:solidFill>
                <a:cs typeface="Arial" panose="020B0604020202020204" pitchFamily="34" charset="0"/>
              </a:rPr>
              <a:t> </a:t>
            </a:r>
            <a:r>
              <a:rPr lang="en-US" altLang="ko-KR" sz="2100" b="1" kern="100" dirty="0">
                <a:solidFill>
                  <a:schemeClr val="accent1"/>
                </a:solidFill>
                <a:cs typeface="Arial" panose="020B0604020202020204" pitchFamily="34" charset="0"/>
              </a:rPr>
              <a:t>On Wireshark</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0" name="TextBox 29">
            <a:extLst>
              <a:ext uri="{FF2B5EF4-FFF2-40B4-BE49-F238E27FC236}">
                <a16:creationId xmlns:a16="http://schemas.microsoft.com/office/drawing/2014/main" id="{09766392-239C-4955-8BD5-1FA5AC13947F}"/>
              </a:ext>
            </a:extLst>
          </p:cNvPr>
          <p:cNvSpPr txBox="1"/>
          <p:nvPr/>
        </p:nvSpPr>
        <p:spPr>
          <a:xfrm>
            <a:off x="1749419" y="3892480"/>
            <a:ext cx="989049" cy="246221"/>
          </a:xfrm>
          <a:prstGeom prst="rect">
            <a:avLst/>
          </a:prstGeom>
          <a:noFill/>
        </p:spPr>
        <p:txBody>
          <a:bodyPr wrap="square" rtlCol="0">
            <a:spAutoFit/>
          </a:bodyPr>
          <a:lstStyle/>
          <a:p>
            <a:r>
              <a:rPr lang="en-US" altLang="ko-KR" sz="1000" dirty="0"/>
              <a:t>Source Port(2)</a:t>
            </a:r>
            <a:endParaRPr lang="ko-KR" altLang="en-US" sz="1000" dirty="0"/>
          </a:p>
        </p:txBody>
      </p:sp>
      <p:sp>
        <p:nvSpPr>
          <p:cNvPr id="71" name="TextBox 70">
            <a:extLst>
              <a:ext uri="{FF2B5EF4-FFF2-40B4-BE49-F238E27FC236}">
                <a16:creationId xmlns:a16="http://schemas.microsoft.com/office/drawing/2014/main" id="{ACB2020D-26AB-40E6-B939-DA6BAE03A0BE}"/>
              </a:ext>
            </a:extLst>
          </p:cNvPr>
          <p:cNvSpPr txBox="1"/>
          <p:nvPr/>
        </p:nvSpPr>
        <p:spPr>
          <a:xfrm>
            <a:off x="1807347" y="3827532"/>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pic>
        <p:nvPicPr>
          <p:cNvPr id="3" name="그림 2">
            <a:extLst>
              <a:ext uri="{FF2B5EF4-FFF2-40B4-BE49-F238E27FC236}">
                <a16:creationId xmlns:a16="http://schemas.microsoft.com/office/drawing/2014/main" id="{602A0153-B60D-4608-8FD4-AE2832DF38AF}"/>
              </a:ext>
            </a:extLst>
          </p:cNvPr>
          <p:cNvPicPr>
            <a:picLocks noChangeAspect="1"/>
          </p:cNvPicPr>
          <p:nvPr/>
        </p:nvPicPr>
        <p:blipFill>
          <a:blip r:embed="rId2"/>
          <a:stretch>
            <a:fillRect/>
          </a:stretch>
        </p:blipFill>
        <p:spPr>
          <a:xfrm>
            <a:off x="1338349" y="2210818"/>
            <a:ext cx="5885411" cy="1511386"/>
          </a:xfrm>
          <a:prstGeom prst="rect">
            <a:avLst/>
          </a:prstGeom>
        </p:spPr>
      </p:pic>
      <p:sp>
        <p:nvSpPr>
          <p:cNvPr id="28" name="TextBox 27">
            <a:extLst>
              <a:ext uri="{FF2B5EF4-FFF2-40B4-BE49-F238E27FC236}">
                <a16:creationId xmlns:a16="http://schemas.microsoft.com/office/drawing/2014/main" id="{C1B10CAE-F5F5-4D63-B209-B9BF5D6E1CC2}"/>
              </a:ext>
            </a:extLst>
          </p:cNvPr>
          <p:cNvSpPr txBox="1"/>
          <p:nvPr/>
        </p:nvSpPr>
        <p:spPr>
          <a:xfrm>
            <a:off x="2666778" y="3838540"/>
            <a:ext cx="989049" cy="369332"/>
          </a:xfrm>
          <a:prstGeom prst="rect">
            <a:avLst/>
          </a:prstGeom>
          <a:noFill/>
        </p:spPr>
        <p:txBody>
          <a:bodyPr wrap="square" rtlCol="0">
            <a:spAutoFit/>
          </a:bodyPr>
          <a:lstStyle/>
          <a:p>
            <a:r>
              <a:rPr lang="en-US" altLang="ko-KR" sz="900" dirty="0"/>
              <a:t>Destination Port(2)</a:t>
            </a:r>
            <a:endParaRPr lang="ko-KR" altLang="en-US" sz="900" dirty="0"/>
          </a:p>
        </p:txBody>
      </p:sp>
      <p:sp>
        <p:nvSpPr>
          <p:cNvPr id="31" name="TextBox 30">
            <a:extLst>
              <a:ext uri="{FF2B5EF4-FFF2-40B4-BE49-F238E27FC236}">
                <a16:creationId xmlns:a16="http://schemas.microsoft.com/office/drawing/2014/main" id="{12EDF20A-3630-483E-8AA6-2766482498E2}"/>
              </a:ext>
            </a:extLst>
          </p:cNvPr>
          <p:cNvSpPr txBox="1"/>
          <p:nvPr/>
        </p:nvSpPr>
        <p:spPr>
          <a:xfrm>
            <a:off x="2680541" y="3833427"/>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32" name="TextBox 31">
            <a:extLst>
              <a:ext uri="{FF2B5EF4-FFF2-40B4-BE49-F238E27FC236}">
                <a16:creationId xmlns:a16="http://schemas.microsoft.com/office/drawing/2014/main" id="{86382395-3492-4470-BB69-73CC37CE3BCD}"/>
              </a:ext>
            </a:extLst>
          </p:cNvPr>
          <p:cNvSpPr txBox="1"/>
          <p:nvPr/>
        </p:nvSpPr>
        <p:spPr>
          <a:xfrm>
            <a:off x="3495809" y="3894772"/>
            <a:ext cx="989049" cy="246221"/>
          </a:xfrm>
          <a:prstGeom prst="rect">
            <a:avLst/>
          </a:prstGeom>
          <a:noFill/>
        </p:spPr>
        <p:txBody>
          <a:bodyPr wrap="square" rtlCol="0">
            <a:spAutoFit/>
          </a:bodyPr>
          <a:lstStyle/>
          <a:p>
            <a:r>
              <a:rPr lang="en-US" altLang="ko-KR" sz="1000" dirty="0"/>
              <a:t>Length(2)</a:t>
            </a:r>
            <a:endParaRPr lang="ko-KR" altLang="en-US" sz="1000" dirty="0"/>
          </a:p>
        </p:txBody>
      </p:sp>
      <p:sp>
        <p:nvSpPr>
          <p:cNvPr id="33" name="TextBox 32">
            <a:extLst>
              <a:ext uri="{FF2B5EF4-FFF2-40B4-BE49-F238E27FC236}">
                <a16:creationId xmlns:a16="http://schemas.microsoft.com/office/drawing/2014/main" id="{9A674D04-2C9E-47B2-B100-68BBAD5B8DC6}"/>
              </a:ext>
            </a:extLst>
          </p:cNvPr>
          <p:cNvSpPr txBox="1"/>
          <p:nvPr/>
        </p:nvSpPr>
        <p:spPr>
          <a:xfrm>
            <a:off x="3553736" y="3834303"/>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34" name="TextBox 33">
            <a:extLst>
              <a:ext uri="{FF2B5EF4-FFF2-40B4-BE49-F238E27FC236}">
                <a16:creationId xmlns:a16="http://schemas.microsoft.com/office/drawing/2014/main" id="{9570B1A4-407D-4876-AB32-1DAEB6D63AE5}"/>
              </a:ext>
            </a:extLst>
          </p:cNvPr>
          <p:cNvSpPr txBox="1"/>
          <p:nvPr/>
        </p:nvSpPr>
        <p:spPr>
          <a:xfrm>
            <a:off x="4369004" y="3894772"/>
            <a:ext cx="989049" cy="246221"/>
          </a:xfrm>
          <a:prstGeom prst="rect">
            <a:avLst/>
          </a:prstGeom>
          <a:noFill/>
        </p:spPr>
        <p:txBody>
          <a:bodyPr wrap="square" rtlCol="0">
            <a:spAutoFit/>
          </a:bodyPr>
          <a:lstStyle/>
          <a:p>
            <a:r>
              <a:rPr lang="en-US" altLang="ko-KR" sz="1000" dirty="0"/>
              <a:t>Checksum(2)</a:t>
            </a:r>
            <a:endParaRPr lang="ko-KR" altLang="en-US" sz="1000" dirty="0"/>
          </a:p>
        </p:txBody>
      </p:sp>
      <p:sp>
        <p:nvSpPr>
          <p:cNvPr id="35" name="TextBox 34">
            <a:extLst>
              <a:ext uri="{FF2B5EF4-FFF2-40B4-BE49-F238E27FC236}">
                <a16:creationId xmlns:a16="http://schemas.microsoft.com/office/drawing/2014/main" id="{01585354-0DFA-406B-A8EF-6441CFC0BDE5}"/>
              </a:ext>
            </a:extLst>
          </p:cNvPr>
          <p:cNvSpPr txBox="1"/>
          <p:nvPr/>
        </p:nvSpPr>
        <p:spPr>
          <a:xfrm>
            <a:off x="4426931" y="3834303"/>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37" name="직사각형 36">
            <a:extLst>
              <a:ext uri="{FF2B5EF4-FFF2-40B4-BE49-F238E27FC236}">
                <a16:creationId xmlns:a16="http://schemas.microsoft.com/office/drawing/2014/main" id="{9EC1BB59-C9D5-4372-9821-94F77DCBBA21}"/>
              </a:ext>
            </a:extLst>
          </p:cNvPr>
          <p:cNvSpPr/>
          <p:nvPr/>
        </p:nvSpPr>
        <p:spPr>
          <a:xfrm>
            <a:off x="648796" y="1621872"/>
            <a:ext cx="7846405" cy="461665"/>
          </a:xfrm>
          <a:prstGeom prst="rect">
            <a:avLst/>
          </a:prstGeom>
        </p:spPr>
        <p:txBody>
          <a:bodyPr wrap="square">
            <a:spAutoFit/>
          </a:bodyPr>
          <a:lstStyle/>
          <a:p>
            <a:r>
              <a:rPr lang="ko-KR" altLang="en-US" sz="1200" dirty="0">
                <a:ea typeface="굴림" panose="020B0600000101010101" pitchFamily="50" charset="-127"/>
              </a:rPr>
              <a:t>다음이 </a:t>
            </a:r>
            <a:r>
              <a:rPr lang="en-US" altLang="ko-KR" sz="1200" dirty="0">
                <a:ea typeface="굴림" panose="020B0600000101010101" pitchFamily="50" charset="-127"/>
              </a:rPr>
              <a:t>UDP </a:t>
            </a:r>
            <a:r>
              <a:rPr lang="ko-KR" altLang="en-US" sz="1200" dirty="0">
                <a:ea typeface="굴림" panose="020B0600000101010101" pitchFamily="50" charset="-127"/>
              </a:rPr>
              <a:t>헤더에 포함되는 패킷이다</a:t>
            </a:r>
            <a:r>
              <a:rPr lang="en-US" altLang="ko-KR" sz="1200" dirty="0">
                <a:ea typeface="굴림" panose="020B0600000101010101" pitchFamily="50" charset="-127"/>
              </a:rPr>
              <a:t>. </a:t>
            </a:r>
            <a:r>
              <a:rPr lang="ko-KR" altLang="en-US" sz="1200" dirty="0">
                <a:ea typeface="굴림" panose="020B0600000101010101" pitchFamily="50" charset="-127"/>
              </a:rPr>
              <a:t> 필드의 수는 총 </a:t>
            </a:r>
            <a:r>
              <a:rPr lang="en-US" altLang="ko-KR" sz="1200" dirty="0">
                <a:ea typeface="굴림" panose="020B0600000101010101" pitchFamily="50" charset="-127"/>
              </a:rPr>
              <a:t>4</a:t>
            </a:r>
            <a:r>
              <a:rPr lang="ko-KR" altLang="en-US" sz="1200" dirty="0">
                <a:ea typeface="굴림" panose="020B0600000101010101" pitchFamily="50" charset="-127"/>
              </a:rPr>
              <a:t>개를 확인할 수 있었고 송신지와 수신지가 명시되어 있고 </a:t>
            </a:r>
            <a:r>
              <a:rPr lang="en-US" altLang="ko-KR" sz="1200" dirty="0">
                <a:ea typeface="굴림" panose="020B0600000101010101" pitchFamily="50" charset="-127"/>
              </a:rPr>
              <a:t>Length</a:t>
            </a:r>
            <a:r>
              <a:rPr lang="ko-KR" altLang="en-US" sz="1200" dirty="0">
                <a:ea typeface="굴림" panose="020B0600000101010101" pitchFamily="50" charset="-127"/>
              </a:rPr>
              <a:t>와 오류 검출을 위한 </a:t>
            </a:r>
            <a:r>
              <a:rPr lang="en-US" altLang="ko-KR" sz="1200" dirty="0">
                <a:ea typeface="굴림" panose="020B0600000101010101" pitchFamily="50" charset="-127"/>
              </a:rPr>
              <a:t>Checksum</a:t>
            </a:r>
            <a:r>
              <a:rPr lang="ko-KR" altLang="en-US" sz="1200" dirty="0">
                <a:ea typeface="굴림" panose="020B0600000101010101" pitchFamily="50" charset="-127"/>
              </a:rPr>
              <a:t>이 있다</a:t>
            </a:r>
            <a:r>
              <a:rPr lang="en-US" altLang="ko-KR" sz="1200" dirty="0">
                <a:ea typeface="굴림" panose="020B0600000101010101" pitchFamily="50" charset="-127"/>
              </a:rPr>
              <a:t>.</a:t>
            </a:r>
          </a:p>
        </p:txBody>
      </p:sp>
      <p:sp>
        <p:nvSpPr>
          <p:cNvPr id="38" name="직사각형 37">
            <a:extLst>
              <a:ext uri="{FF2B5EF4-FFF2-40B4-BE49-F238E27FC236}">
                <a16:creationId xmlns:a16="http://schemas.microsoft.com/office/drawing/2014/main" id="{9E49B1E2-1E2D-4D60-B115-9429B120F7A3}"/>
              </a:ext>
            </a:extLst>
          </p:cNvPr>
          <p:cNvSpPr/>
          <p:nvPr/>
        </p:nvSpPr>
        <p:spPr>
          <a:xfrm>
            <a:off x="674544" y="1125145"/>
            <a:ext cx="7846405" cy="369332"/>
          </a:xfrm>
          <a:prstGeom prst="rect">
            <a:avLst/>
          </a:prstGeom>
        </p:spPr>
        <p:txBody>
          <a:bodyPr wrap="square">
            <a:spAutoFit/>
          </a:bodyPr>
          <a:lstStyle/>
          <a:p>
            <a:pPr>
              <a:buFont typeface="Bookman Old Style" panose="02050604050505020204" pitchFamily="18" charset="0"/>
              <a:buAutoNum type="arabicPeriod"/>
            </a:pPr>
            <a:r>
              <a:rPr lang="en-US" altLang="ko-KR" sz="900" dirty="0">
                <a:ea typeface="굴림" panose="020B0600000101010101" pitchFamily="50" charset="-127"/>
              </a:rPr>
              <a:t>Select one UDP packet from your trace. From this packet, determine how many fields there are in the UDP header. Name these fields. </a:t>
            </a:r>
          </a:p>
          <a:p>
            <a:pPr>
              <a:buFont typeface="Bookman Old Style" panose="02050604050505020204" pitchFamily="18" charset="0"/>
              <a:buAutoNum type="arabicPeriod"/>
            </a:pPr>
            <a:r>
              <a:rPr lang="en-US" altLang="ko-KR" sz="900" dirty="0">
                <a:ea typeface="굴림" panose="020B0600000101010101" pitchFamily="50" charset="-127"/>
              </a:rPr>
              <a:t>Find out the length (in bytes) of each of the UDP header fields. </a:t>
            </a:r>
          </a:p>
        </p:txBody>
      </p:sp>
      <p:sp>
        <p:nvSpPr>
          <p:cNvPr id="39" name="직사각형 38">
            <a:extLst>
              <a:ext uri="{FF2B5EF4-FFF2-40B4-BE49-F238E27FC236}">
                <a16:creationId xmlns:a16="http://schemas.microsoft.com/office/drawing/2014/main" id="{C0458FC0-37B0-4C60-9497-B6C44A9D23BD}"/>
              </a:ext>
            </a:extLst>
          </p:cNvPr>
          <p:cNvSpPr/>
          <p:nvPr/>
        </p:nvSpPr>
        <p:spPr>
          <a:xfrm>
            <a:off x="2890868" y="4461377"/>
            <a:ext cx="3022035" cy="276999"/>
          </a:xfrm>
          <a:prstGeom prst="rect">
            <a:avLst/>
          </a:prstGeom>
        </p:spPr>
        <p:txBody>
          <a:bodyPr wrap="square">
            <a:spAutoFit/>
          </a:bodyPr>
          <a:lstStyle/>
          <a:p>
            <a:r>
              <a:rPr lang="en-US" altLang="ko-KR" sz="1200" dirty="0">
                <a:ea typeface="굴림" panose="020B0600000101010101" pitchFamily="50" charset="-127"/>
              </a:rPr>
              <a:t>Transport layer : UDP</a:t>
            </a:r>
          </a:p>
        </p:txBody>
      </p:sp>
    </p:spTree>
    <p:extLst>
      <p:ext uri="{BB962C8B-B14F-4D97-AF65-F5344CB8AC3E}">
        <p14:creationId xmlns:p14="http://schemas.microsoft.com/office/powerpoint/2010/main" val="3921214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3009414"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#2 UDP</a:t>
            </a:r>
            <a:r>
              <a:rPr lang="ko-KR" altLang="en-US" sz="2100" b="1" kern="100" dirty="0">
                <a:solidFill>
                  <a:schemeClr val="accent1"/>
                </a:solidFill>
                <a:cs typeface="Arial" panose="020B0604020202020204" pitchFamily="34" charset="0"/>
              </a:rPr>
              <a:t> </a:t>
            </a:r>
            <a:r>
              <a:rPr lang="en-US" altLang="ko-KR" sz="2100" b="1" kern="100" dirty="0">
                <a:solidFill>
                  <a:schemeClr val="accent1"/>
                </a:solidFill>
                <a:cs typeface="Arial" panose="020B0604020202020204" pitchFamily="34" charset="0"/>
              </a:rPr>
              <a:t>On Wireshark</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17" name="직사각형 16">
            <a:extLst>
              <a:ext uri="{FF2B5EF4-FFF2-40B4-BE49-F238E27FC236}">
                <a16:creationId xmlns:a16="http://schemas.microsoft.com/office/drawing/2014/main" id="{48372B6C-A108-4D10-A9F6-4E23DC7026E0}"/>
              </a:ext>
            </a:extLst>
          </p:cNvPr>
          <p:cNvSpPr/>
          <p:nvPr/>
        </p:nvSpPr>
        <p:spPr>
          <a:xfrm>
            <a:off x="2469496" y="4308977"/>
            <a:ext cx="3291007" cy="276999"/>
          </a:xfrm>
          <a:prstGeom prst="rect">
            <a:avLst/>
          </a:prstGeom>
        </p:spPr>
        <p:txBody>
          <a:bodyPr wrap="square">
            <a:spAutoFit/>
          </a:bodyPr>
          <a:lstStyle/>
          <a:p>
            <a:r>
              <a:rPr lang="ko-KR" altLang="en-US" sz="1200" dirty="0">
                <a:ea typeface="굴림" panose="020B0600000101010101" pitchFamily="50" charset="-127"/>
              </a:rPr>
              <a:t>헤더들 뒤에는 </a:t>
            </a:r>
            <a:r>
              <a:rPr lang="en-US" altLang="ko-KR" sz="1200" dirty="0">
                <a:ea typeface="굴림" panose="020B0600000101010101" pitchFamily="50" charset="-127"/>
              </a:rPr>
              <a:t>287</a:t>
            </a:r>
            <a:r>
              <a:rPr lang="ko-KR" altLang="en-US" sz="1200" dirty="0">
                <a:ea typeface="굴림" panose="020B0600000101010101" pitchFamily="50" charset="-127"/>
              </a:rPr>
              <a:t>바이트의 </a:t>
            </a:r>
            <a:r>
              <a:rPr lang="en-US" altLang="ko-KR" sz="1200" dirty="0">
                <a:ea typeface="굴림" panose="020B0600000101010101" pitchFamily="50" charset="-127"/>
              </a:rPr>
              <a:t>Data</a:t>
            </a:r>
            <a:r>
              <a:rPr lang="ko-KR" altLang="en-US" sz="1200" dirty="0">
                <a:ea typeface="굴림" panose="020B0600000101010101" pitchFamily="50" charset="-127"/>
              </a:rPr>
              <a:t>가 있었다</a:t>
            </a:r>
            <a:r>
              <a:rPr lang="en-US" altLang="ko-KR" sz="1200" dirty="0">
                <a:ea typeface="굴림" panose="020B0600000101010101" pitchFamily="50" charset="-127"/>
              </a:rPr>
              <a:t>.</a:t>
            </a:r>
          </a:p>
        </p:txBody>
      </p:sp>
      <p:pic>
        <p:nvPicPr>
          <p:cNvPr id="4" name="그림 3">
            <a:extLst>
              <a:ext uri="{FF2B5EF4-FFF2-40B4-BE49-F238E27FC236}">
                <a16:creationId xmlns:a16="http://schemas.microsoft.com/office/drawing/2014/main" id="{38F7C91A-6CF2-455C-B69E-EB24C3D973C6}"/>
              </a:ext>
            </a:extLst>
          </p:cNvPr>
          <p:cNvPicPr>
            <a:picLocks noChangeAspect="1"/>
          </p:cNvPicPr>
          <p:nvPr/>
        </p:nvPicPr>
        <p:blipFill>
          <a:blip r:embed="rId2"/>
          <a:stretch>
            <a:fillRect/>
          </a:stretch>
        </p:blipFill>
        <p:spPr>
          <a:xfrm>
            <a:off x="1547937" y="2002007"/>
            <a:ext cx="5403094" cy="739137"/>
          </a:xfrm>
          <a:prstGeom prst="rect">
            <a:avLst/>
          </a:prstGeom>
        </p:spPr>
      </p:pic>
      <p:sp>
        <p:nvSpPr>
          <p:cNvPr id="16" name="TextBox 15">
            <a:extLst>
              <a:ext uri="{FF2B5EF4-FFF2-40B4-BE49-F238E27FC236}">
                <a16:creationId xmlns:a16="http://schemas.microsoft.com/office/drawing/2014/main" id="{23E2651C-CE98-4338-906E-BCCB42DE80BE}"/>
              </a:ext>
            </a:extLst>
          </p:cNvPr>
          <p:cNvSpPr txBox="1"/>
          <p:nvPr/>
        </p:nvSpPr>
        <p:spPr>
          <a:xfrm>
            <a:off x="2469496" y="3431126"/>
            <a:ext cx="3291007" cy="369332"/>
          </a:xfrm>
          <a:prstGeom prst="rect">
            <a:avLst/>
          </a:prstGeom>
          <a:solidFill>
            <a:srgbClr val="00B050">
              <a:alpha val="50000"/>
            </a:srgbClr>
          </a:solidFill>
          <a:ln w="15875">
            <a:solidFill>
              <a:schemeClr val="accent1">
                <a:shade val="50000"/>
              </a:schemeClr>
            </a:solidFill>
          </a:ln>
        </p:spPr>
        <p:txBody>
          <a:bodyPr wrap="square" rtlCol="0">
            <a:spAutoFit/>
          </a:bodyPr>
          <a:lstStyle/>
          <a:p>
            <a:r>
              <a:rPr lang="en-US" altLang="ko-KR" dirty="0"/>
              <a:t>Data(287)</a:t>
            </a:r>
            <a:endParaRPr lang="ko-KR" altLang="en-US" dirty="0"/>
          </a:p>
        </p:txBody>
      </p:sp>
      <p:sp>
        <p:nvSpPr>
          <p:cNvPr id="18" name="직사각형 17">
            <a:extLst>
              <a:ext uri="{FF2B5EF4-FFF2-40B4-BE49-F238E27FC236}">
                <a16:creationId xmlns:a16="http://schemas.microsoft.com/office/drawing/2014/main" id="{4163C4F4-748B-4F95-ABC6-1B3062F3FE6F}"/>
              </a:ext>
            </a:extLst>
          </p:cNvPr>
          <p:cNvSpPr/>
          <p:nvPr/>
        </p:nvSpPr>
        <p:spPr>
          <a:xfrm>
            <a:off x="702508" y="1231358"/>
            <a:ext cx="7846405" cy="369332"/>
          </a:xfrm>
          <a:prstGeom prst="rect">
            <a:avLst/>
          </a:prstGeom>
        </p:spPr>
        <p:txBody>
          <a:bodyPr wrap="square">
            <a:spAutoFit/>
          </a:bodyPr>
          <a:lstStyle/>
          <a:p>
            <a:pPr>
              <a:buFont typeface="Bookman Old Style" panose="02050604050505020204" pitchFamily="18" charset="0"/>
              <a:buAutoNum type="arabicPeriod"/>
            </a:pPr>
            <a:r>
              <a:rPr lang="en-US" altLang="ko-KR" sz="900" dirty="0">
                <a:ea typeface="굴림" panose="020B0600000101010101" pitchFamily="50" charset="-127"/>
              </a:rPr>
              <a:t>Select one UDP packet from your trace. From this packet, determine how many fields there are in the UDP header. Name these fields. </a:t>
            </a:r>
          </a:p>
          <a:p>
            <a:pPr>
              <a:buFont typeface="Bookman Old Style" panose="02050604050505020204" pitchFamily="18" charset="0"/>
              <a:buAutoNum type="arabicPeriod"/>
            </a:pPr>
            <a:r>
              <a:rPr lang="en-US" altLang="ko-KR" sz="900" dirty="0">
                <a:ea typeface="굴림" panose="020B0600000101010101" pitchFamily="50" charset="-127"/>
              </a:rPr>
              <a:t>Find out the length (in bytes) of each of the UDP header fields. </a:t>
            </a:r>
          </a:p>
        </p:txBody>
      </p:sp>
    </p:spTree>
    <p:extLst>
      <p:ext uri="{BB962C8B-B14F-4D97-AF65-F5344CB8AC3E}">
        <p14:creationId xmlns:p14="http://schemas.microsoft.com/office/powerpoint/2010/main" val="1280243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3009414"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#3 UDP</a:t>
            </a:r>
            <a:r>
              <a:rPr lang="ko-KR" altLang="en-US" sz="2100" b="1" kern="100" dirty="0">
                <a:solidFill>
                  <a:schemeClr val="accent1"/>
                </a:solidFill>
                <a:cs typeface="Arial" panose="020B0604020202020204" pitchFamily="34" charset="0"/>
              </a:rPr>
              <a:t> </a:t>
            </a:r>
            <a:r>
              <a:rPr lang="en-US" altLang="ko-KR" sz="2100" b="1" kern="100" dirty="0">
                <a:solidFill>
                  <a:schemeClr val="accent1"/>
                </a:solidFill>
                <a:cs typeface="Arial" panose="020B0604020202020204" pitchFamily="34" charset="0"/>
              </a:rPr>
              <a:t>On Wireshark</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17" name="직사각형 16">
            <a:extLst>
              <a:ext uri="{FF2B5EF4-FFF2-40B4-BE49-F238E27FC236}">
                <a16:creationId xmlns:a16="http://schemas.microsoft.com/office/drawing/2014/main" id="{48372B6C-A108-4D10-A9F6-4E23DC7026E0}"/>
              </a:ext>
            </a:extLst>
          </p:cNvPr>
          <p:cNvSpPr/>
          <p:nvPr/>
        </p:nvSpPr>
        <p:spPr>
          <a:xfrm>
            <a:off x="2175466" y="3912142"/>
            <a:ext cx="4453934" cy="830997"/>
          </a:xfrm>
          <a:prstGeom prst="rect">
            <a:avLst/>
          </a:prstGeom>
        </p:spPr>
        <p:txBody>
          <a:bodyPr wrap="square">
            <a:spAutoFit/>
          </a:bodyPr>
          <a:lstStyle/>
          <a:p>
            <a:r>
              <a:rPr lang="en-US" altLang="ko-KR" sz="1200" dirty="0">
                <a:ea typeface="굴림" panose="020B0600000101010101" pitchFamily="50" charset="-127"/>
              </a:rPr>
              <a:t>Length </a:t>
            </a:r>
            <a:r>
              <a:rPr lang="ko-KR" altLang="en-US" sz="1200" dirty="0">
                <a:ea typeface="굴림" panose="020B0600000101010101" pitchFamily="50" charset="-127"/>
              </a:rPr>
              <a:t>필드의 값의 의미는 </a:t>
            </a:r>
            <a:r>
              <a:rPr lang="ko-KR" altLang="en-US" sz="1200" dirty="0" err="1">
                <a:ea typeface="굴림" panose="020B0600000101010101" pitchFamily="50" charset="-127"/>
              </a:rPr>
              <a:t>캡슐화된</a:t>
            </a:r>
            <a:r>
              <a:rPr lang="ko-KR" altLang="en-US" sz="1200" dirty="0">
                <a:ea typeface="굴림" panose="020B0600000101010101" pitchFamily="50" charset="-127"/>
              </a:rPr>
              <a:t> </a:t>
            </a:r>
            <a:r>
              <a:rPr lang="en-US" altLang="ko-KR" sz="1200" dirty="0">
                <a:ea typeface="굴림" panose="020B0600000101010101" pitchFamily="50" charset="-127"/>
              </a:rPr>
              <a:t>UDP Header</a:t>
            </a:r>
            <a:r>
              <a:rPr lang="ko-KR" altLang="en-US" sz="1200" dirty="0">
                <a:ea typeface="굴림" panose="020B0600000101010101" pitchFamily="50" charset="-127"/>
              </a:rPr>
              <a:t>의 길이</a:t>
            </a:r>
            <a:r>
              <a:rPr lang="en-US" altLang="ko-KR" sz="1200" dirty="0">
                <a:ea typeface="굴림" panose="020B0600000101010101" pitchFamily="50" charset="-127"/>
              </a:rPr>
              <a:t>(</a:t>
            </a:r>
            <a:r>
              <a:rPr lang="ko-KR" altLang="en-US" sz="1200" dirty="0">
                <a:ea typeface="굴림" panose="020B0600000101010101" pitchFamily="50" charset="-127"/>
              </a:rPr>
              <a:t>바이트</a:t>
            </a:r>
            <a:r>
              <a:rPr lang="en-US" altLang="ko-KR" sz="1200" dirty="0">
                <a:ea typeface="굴림" panose="020B0600000101010101" pitchFamily="50" charset="-127"/>
              </a:rPr>
              <a:t>)</a:t>
            </a:r>
            <a:r>
              <a:rPr lang="ko-KR" altLang="en-US" sz="1200" dirty="0">
                <a:ea typeface="굴림" panose="020B0600000101010101" pitchFamily="50" charset="-127"/>
              </a:rPr>
              <a:t>와 데이터 필드의 길이</a:t>
            </a:r>
            <a:r>
              <a:rPr lang="en-US" altLang="ko-KR" sz="1200" dirty="0">
                <a:ea typeface="굴림" panose="020B0600000101010101" pitchFamily="50" charset="-127"/>
              </a:rPr>
              <a:t>(</a:t>
            </a:r>
            <a:r>
              <a:rPr lang="ko-KR" altLang="en-US" sz="1200" dirty="0">
                <a:ea typeface="굴림" panose="020B0600000101010101" pitchFamily="50" charset="-127"/>
              </a:rPr>
              <a:t>바이트</a:t>
            </a:r>
            <a:r>
              <a:rPr lang="en-US" altLang="ko-KR" sz="1200" dirty="0">
                <a:ea typeface="굴림" panose="020B0600000101010101" pitchFamily="50" charset="-127"/>
              </a:rPr>
              <a:t>)</a:t>
            </a:r>
            <a:r>
              <a:rPr lang="ko-KR" altLang="en-US" sz="1200" dirty="0">
                <a:ea typeface="굴림" panose="020B0600000101010101" pitchFamily="50" charset="-127"/>
              </a:rPr>
              <a:t>의 합을 </a:t>
            </a:r>
            <a:r>
              <a:rPr lang="en-US" altLang="ko-KR" sz="1200" dirty="0">
                <a:ea typeface="굴림" panose="020B0600000101010101" pitchFamily="50" charset="-127"/>
              </a:rPr>
              <a:t>byte</a:t>
            </a:r>
            <a:r>
              <a:rPr lang="ko-KR" altLang="en-US" sz="1200" dirty="0">
                <a:ea typeface="굴림" panose="020B0600000101010101" pitchFamily="50" charset="-127"/>
              </a:rPr>
              <a:t>로 표시한 것을 의미한다</a:t>
            </a:r>
            <a:r>
              <a:rPr lang="en-US" altLang="ko-KR" sz="1200" dirty="0">
                <a:ea typeface="굴림" panose="020B0600000101010101" pitchFamily="50" charset="-127"/>
              </a:rPr>
              <a:t>.</a:t>
            </a:r>
          </a:p>
          <a:p>
            <a:r>
              <a:rPr lang="ko-KR" altLang="en-US" sz="1200" dirty="0">
                <a:ea typeface="굴림" panose="020B0600000101010101" pitchFamily="50" charset="-127"/>
              </a:rPr>
              <a:t>따라서 </a:t>
            </a:r>
            <a:r>
              <a:rPr lang="en-US" altLang="ko-KR" sz="1200" dirty="0">
                <a:ea typeface="굴림" panose="020B0600000101010101" pitchFamily="50" charset="-127"/>
              </a:rPr>
              <a:t>8byte+287byte=295byte</a:t>
            </a:r>
            <a:r>
              <a:rPr lang="ko-KR" altLang="en-US" sz="1200" dirty="0">
                <a:ea typeface="굴림" panose="020B0600000101010101" pitchFamily="50" charset="-127"/>
              </a:rPr>
              <a:t>로 </a:t>
            </a:r>
            <a:r>
              <a:rPr lang="en-US" altLang="ko-KR" sz="1200" dirty="0">
                <a:ea typeface="굴림" panose="020B0600000101010101" pitchFamily="50" charset="-127"/>
              </a:rPr>
              <a:t>Length</a:t>
            </a:r>
            <a:r>
              <a:rPr lang="ko-KR" altLang="en-US" sz="1200" dirty="0">
                <a:ea typeface="굴림" panose="020B0600000101010101" pitchFamily="50" charset="-127"/>
              </a:rPr>
              <a:t>의 값은 </a:t>
            </a:r>
            <a:r>
              <a:rPr lang="en-US" altLang="ko-KR" sz="1200" dirty="0">
                <a:ea typeface="굴림" panose="020B0600000101010101" pitchFamily="50" charset="-127"/>
              </a:rPr>
              <a:t>295</a:t>
            </a:r>
            <a:r>
              <a:rPr lang="ko-KR" altLang="en-US" sz="1200" dirty="0">
                <a:ea typeface="굴림" panose="020B0600000101010101" pitchFamily="50" charset="-127"/>
              </a:rPr>
              <a:t>이다</a:t>
            </a:r>
            <a:r>
              <a:rPr lang="en-US" altLang="ko-KR" sz="1200" dirty="0">
                <a:ea typeface="굴림" panose="020B0600000101010101" pitchFamily="50" charset="-127"/>
              </a:rPr>
              <a:t>.</a:t>
            </a:r>
          </a:p>
        </p:txBody>
      </p:sp>
      <p:sp>
        <p:nvSpPr>
          <p:cNvPr id="18" name="직사각형 17">
            <a:extLst>
              <a:ext uri="{FF2B5EF4-FFF2-40B4-BE49-F238E27FC236}">
                <a16:creationId xmlns:a16="http://schemas.microsoft.com/office/drawing/2014/main" id="{4163C4F4-748B-4F95-ABC6-1B3062F3FE6F}"/>
              </a:ext>
            </a:extLst>
          </p:cNvPr>
          <p:cNvSpPr/>
          <p:nvPr/>
        </p:nvSpPr>
        <p:spPr>
          <a:xfrm>
            <a:off x="702508" y="1231358"/>
            <a:ext cx="7846405" cy="230832"/>
          </a:xfrm>
          <a:prstGeom prst="rect">
            <a:avLst/>
          </a:prstGeom>
        </p:spPr>
        <p:txBody>
          <a:bodyPr wrap="square">
            <a:spAutoFit/>
          </a:bodyPr>
          <a:lstStyle/>
          <a:p>
            <a:r>
              <a:rPr lang="en-US" altLang="ko-KR" sz="900" dirty="0">
                <a:ea typeface="굴림" panose="020B0600000101010101" pitchFamily="50" charset="-127"/>
              </a:rPr>
              <a:t>3.The value in the Length field is the length of what? Verify your claim with your captured UDP packet. </a:t>
            </a:r>
          </a:p>
        </p:txBody>
      </p:sp>
      <p:pic>
        <p:nvPicPr>
          <p:cNvPr id="8" name="그림 7">
            <a:extLst>
              <a:ext uri="{FF2B5EF4-FFF2-40B4-BE49-F238E27FC236}">
                <a16:creationId xmlns:a16="http://schemas.microsoft.com/office/drawing/2014/main" id="{40A5CAEA-EE3E-4174-B41A-F248D07F6033}"/>
              </a:ext>
            </a:extLst>
          </p:cNvPr>
          <p:cNvPicPr>
            <a:picLocks noChangeAspect="1"/>
          </p:cNvPicPr>
          <p:nvPr/>
        </p:nvPicPr>
        <p:blipFill>
          <a:blip r:embed="rId2"/>
          <a:stretch>
            <a:fillRect/>
          </a:stretch>
        </p:blipFill>
        <p:spPr>
          <a:xfrm>
            <a:off x="1282144" y="1585978"/>
            <a:ext cx="5885411" cy="1511386"/>
          </a:xfrm>
          <a:prstGeom prst="rect">
            <a:avLst/>
          </a:prstGeom>
        </p:spPr>
      </p:pic>
      <p:sp>
        <p:nvSpPr>
          <p:cNvPr id="2" name="직사각형 1">
            <a:extLst>
              <a:ext uri="{FF2B5EF4-FFF2-40B4-BE49-F238E27FC236}">
                <a16:creationId xmlns:a16="http://schemas.microsoft.com/office/drawing/2014/main" id="{A467BC32-95A2-4FA1-8EC8-4F2CC1F218D7}"/>
              </a:ext>
            </a:extLst>
          </p:cNvPr>
          <p:cNvSpPr/>
          <p:nvPr/>
        </p:nvSpPr>
        <p:spPr>
          <a:xfrm>
            <a:off x="1501140" y="2034540"/>
            <a:ext cx="968356" cy="152400"/>
          </a:xfrm>
          <a:prstGeom prst="rect">
            <a:avLst/>
          </a:prstGeom>
          <a:solidFill>
            <a:srgbClr val="FF0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A77A98A-3222-4F56-ABF3-C1014A19BF21}"/>
              </a:ext>
            </a:extLst>
          </p:cNvPr>
          <p:cNvSpPr txBox="1"/>
          <p:nvPr/>
        </p:nvSpPr>
        <p:spPr>
          <a:xfrm>
            <a:off x="865499" y="3463501"/>
            <a:ext cx="989049" cy="246221"/>
          </a:xfrm>
          <a:prstGeom prst="rect">
            <a:avLst/>
          </a:prstGeom>
          <a:noFill/>
        </p:spPr>
        <p:txBody>
          <a:bodyPr wrap="square" rtlCol="0">
            <a:spAutoFit/>
          </a:bodyPr>
          <a:lstStyle/>
          <a:p>
            <a:r>
              <a:rPr lang="en-US" altLang="ko-KR" sz="1000" dirty="0"/>
              <a:t>Source Port(2)</a:t>
            </a:r>
            <a:endParaRPr lang="ko-KR" altLang="en-US" sz="1000" dirty="0"/>
          </a:p>
        </p:txBody>
      </p:sp>
      <p:sp>
        <p:nvSpPr>
          <p:cNvPr id="11" name="TextBox 10">
            <a:extLst>
              <a:ext uri="{FF2B5EF4-FFF2-40B4-BE49-F238E27FC236}">
                <a16:creationId xmlns:a16="http://schemas.microsoft.com/office/drawing/2014/main" id="{A00D609F-4E96-4D83-922C-1A53B9339B36}"/>
              </a:ext>
            </a:extLst>
          </p:cNvPr>
          <p:cNvSpPr txBox="1"/>
          <p:nvPr/>
        </p:nvSpPr>
        <p:spPr>
          <a:xfrm>
            <a:off x="923427" y="3398553"/>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12" name="TextBox 11">
            <a:extLst>
              <a:ext uri="{FF2B5EF4-FFF2-40B4-BE49-F238E27FC236}">
                <a16:creationId xmlns:a16="http://schemas.microsoft.com/office/drawing/2014/main" id="{78D47F05-77E0-42F4-AF5A-8C58AF125847}"/>
              </a:ext>
            </a:extLst>
          </p:cNvPr>
          <p:cNvSpPr txBox="1"/>
          <p:nvPr/>
        </p:nvSpPr>
        <p:spPr>
          <a:xfrm>
            <a:off x="1782858" y="3409561"/>
            <a:ext cx="989049" cy="369332"/>
          </a:xfrm>
          <a:prstGeom prst="rect">
            <a:avLst/>
          </a:prstGeom>
          <a:noFill/>
        </p:spPr>
        <p:txBody>
          <a:bodyPr wrap="square" rtlCol="0">
            <a:spAutoFit/>
          </a:bodyPr>
          <a:lstStyle/>
          <a:p>
            <a:r>
              <a:rPr lang="en-US" altLang="ko-KR" sz="900" dirty="0"/>
              <a:t>Destination Port(2)</a:t>
            </a:r>
            <a:endParaRPr lang="ko-KR" altLang="en-US" sz="900" dirty="0"/>
          </a:p>
        </p:txBody>
      </p:sp>
      <p:sp>
        <p:nvSpPr>
          <p:cNvPr id="13" name="TextBox 12">
            <a:extLst>
              <a:ext uri="{FF2B5EF4-FFF2-40B4-BE49-F238E27FC236}">
                <a16:creationId xmlns:a16="http://schemas.microsoft.com/office/drawing/2014/main" id="{D61B9B1D-50D9-463F-B919-6CD2F5343F18}"/>
              </a:ext>
            </a:extLst>
          </p:cNvPr>
          <p:cNvSpPr txBox="1"/>
          <p:nvPr/>
        </p:nvSpPr>
        <p:spPr>
          <a:xfrm>
            <a:off x="1796621" y="3404448"/>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14" name="TextBox 13">
            <a:extLst>
              <a:ext uri="{FF2B5EF4-FFF2-40B4-BE49-F238E27FC236}">
                <a16:creationId xmlns:a16="http://schemas.microsoft.com/office/drawing/2014/main" id="{9E9DEAB3-FF74-420A-8402-CFD2D80F44E0}"/>
              </a:ext>
            </a:extLst>
          </p:cNvPr>
          <p:cNvSpPr txBox="1"/>
          <p:nvPr/>
        </p:nvSpPr>
        <p:spPr>
          <a:xfrm>
            <a:off x="2611889" y="3465793"/>
            <a:ext cx="989049" cy="246221"/>
          </a:xfrm>
          <a:prstGeom prst="rect">
            <a:avLst/>
          </a:prstGeom>
          <a:noFill/>
        </p:spPr>
        <p:txBody>
          <a:bodyPr wrap="square" rtlCol="0">
            <a:spAutoFit/>
          </a:bodyPr>
          <a:lstStyle/>
          <a:p>
            <a:r>
              <a:rPr lang="en-US" altLang="ko-KR" sz="1000" dirty="0"/>
              <a:t>Length(2)</a:t>
            </a:r>
            <a:endParaRPr lang="ko-KR" altLang="en-US" sz="1000" dirty="0"/>
          </a:p>
        </p:txBody>
      </p:sp>
      <p:sp>
        <p:nvSpPr>
          <p:cNvPr id="15" name="TextBox 14">
            <a:extLst>
              <a:ext uri="{FF2B5EF4-FFF2-40B4-BE49-F238E27FC236}">
                <a16:creationId xmlns:a16="http://schemas.microsoft.com/office/drawing/2014/main" id="{B70E9B0C-780C-4359-9342-C1DA2C9C278C}"/>
              </a:ext>
            </a:extLst>
          </p:cNvPr>
          <p:cNvSpPr txBox="1"/>
          <p:nvPr/>
        </p:nvSpPr>
        <p:spPr>
          <a:xfrm>
            <a:off x="2669816" y="3405324"/>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19" name="TextBox 18">
            <a:extLst>
              <a:ext uri="{FF2B5EF4-FFF2-40B4-BE49-F238E27FC236}">
                <a16:creationId xmlns:a16="http://schemas.microsoft.com/office/drawing/2014/main" id="{BF8EE634-9331-498B-BEAC-4127481C78DD}"/>
              </a:ext>
            </a:extLst>
          </p:cNvPr>
          <p:cNvSpPr txBox="1"/>
          <p:nvPr/>
        </p:nvSpPr>
        <p:spPr>
          <a:xfrm>
            <a:off x="3485084" y="3465793"/>
            <a:ext cx="989049" cy="246221"/>
          </a:xfrm>
          <a:prstGeom prst="rect">
            <a:avLst/>
          </a:prstGeom>
          <a:noFill/>
        </p:spPr>
        <p:txBody>
          <a:bodyPr wrap="square" rtlCol="0">
            <a:spAutoFit/>
          </a:bodyPr>
          <a:lstStyle/>
          <a:p>
            <a:r>
              <a:rPr lang="en-US" altLang="ko-KR" sz="1000" dirty="0"/>
              <a:t>Checksum(2)</a:t>
            </a:r>
            <a:endParaRPr lang="ko-KR" altLang="en-US" sz="1000" dirty="0"/>
          </a:p>
        </p:txBody>
      </p:sp>
      <p:sp>
        <p:nvSpPr>
          <p:cNvPr id="20" name="TextBox 19">
            <a:extLst>
              <a:ext uri="{FF2B5EF4-FFF2-40B4-BE49-F238E27FC236}">
                <a16:creationId xmlns:a16="http://schemas.microsoft.com/office/drawing/2014/main" id="{A8AB1D46-06EB-44AB-B363-1120AAE8D3C9}"/>
              </a:ext>
            </a:extLst>
          </p:cNvPr>
          <p:cNvSpPr txBox="1"/>
          <p:nvPr/>
        </p:nvSpPr>
        <p:spPr>
          <a:xfrm>
            <a:off x="3543011" y="3405324"/>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22" name="TextBox 21">
            <a:extLst>
              <a:ext uri="{FF2B5EF4-FFF2-40B4-BE49-F238E27FC236}">
                <a16:creationId xmlns:a16="http://schemas.microsoft.com/office/drawing/2014/main" id="{E2C80FD3-9C74-46B9-9CAC-0A1732D28E7E}"/>
              </a:ext>
            </a:extLst>
          </p:cNvPr>
          <p:cNvSpPr txBox="1"/>
          <p:nvPr/>
        </p:nvSpPr>
        <p:spPr>
          <a:xfrm>
            <a:off x="4429969" y="3408717"/>
            <a:ext cx="3291007" cy="369332"/>
          </a:xfrm>
          <a:prstGeom prst="rect">
            <a:avLst/>
          </a:prstGeom>
          <a:solidFill>
            <a:srgbClr val="00B050">
              <a:alpha val="50000"/>
            </a:srgbClr>
          </a:solidFill>
          <a:ln w="15875">
            <a:solidFill>
              <a:schemeClr val="accent1">
                <a:shade val="50000"/>
              </a:schemeClr>
            </a:solidFill>
          </a:ln>
        </p:spPr>
        <p:txBody>
          <a:bodyPr wrap="square" rtlCol="0">
            <a:spAutoFit/>
          </a:bodyPr>
          <a:lstStyle/>
          <a:p>
            <a:r>
              <a:rPr lang="en-US" altLang="ko-KR" dirty="0"/>
              <a:t>Data(287)</a:t>
            </a:r>
            <a:endParaRPr lang="ko-KR" altLang="en-US" dirty="0"/>
          </a:p>
        </p:txBody>
      </p:sp>
    </p:spTree>
    <p:extLst>
      <p:ext uri="{BB962C8B-B14F-4D97-AF65-F5344CB8AC3E}">
        <p14:creationId xmlns:p14="http://schemas.microsoft.com/office/powerpoint/2010/main" val="3386838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3009414"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#3 UDP</a:t>
            </a:r>
            <a:r>
              <a:rPr lang="ko-KR" altLang="en-US" sz="2100" b="1" kern="100" dirty="0">
                <a:solidFill>
                  <a:schemeClr val="accent1"/>
                </a:solidFill>
                <a:cs typeface="Arial" panose="020B0604020202020204" pitchFamily="34" charset="0"/>
              </a:rPr>
              <a:t> </a:t>
            </a:r>
            <a:r>
              <a:rPr lang="en-US" altLang="ko-KR" sz="2100" b="1" kern="100" dirty="0">
                <a:solidFill>
                  <a:schemeClr val="accent1"/>
                </a:solidFill>
                <a:cs typeface="Arial" panose="020B0604020202020204" pitchFamily="34" charset="0"/>
              </a:rPr>
              <a:t>On Wireshark</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11" name="TextBox 10">
            <a:extLst>
              <a:ext uri="{FF2B5EF4-FFF2-40B4-BE49-F238E27FC236}">
                <a16:creationId xmlns:a16="http://schemas.microsoft.com/office/drawing/2014/main" id="{14DF5B32-119F-419C-AAD4-7D36F083F82C}"/>
              </a:ext>
            </a:extLst>
          </p:cNvPr>
          <p:cNvSpPr txBox="1"/>
          <p:nvPr/>
        </p:nvSpPr>
        <p:spPr>
          <a:xfrm>
            <a:off x="1214685" y="2186623"/>
            <a:ext cx="1143088" cy="369332"/>
          </a:xfrm>
          <a:prstGeom prst="rect">
            <a:avLst/>
          </a:prstGeom>
          <a:solidFill>
            <a:srgbClr val="FF0000">
              <a:alpha val="50000"/>
            </a:srgbClr>
          </a:solidFill>
          <a:ln w="15875">
            <a:solidFill>
              <a:schemeClr val="accent1">
                <a:shade val="50000"/>
              </a:schemeClr>
            </a:solidFill>
          </a:ln>
        </p:spPr>
        <p:txBody>
          <a:bodyPr wrap="square" rtlCol="0">
            <a:spAutoFit/>
          </a:bodyPr>
          <a:lstStyle/>
          <a:p>
            <a:r>
              <a:rPr lang="en-US" altLang="ko-KR" dirty="0"/>
              <a:t>  DA(6)</a:t>
            </a:r>
            <a:endParaRPr lang="ko-KR" altLang="en-US" dirty="0"/>
          </a:p>
        </p:txBody>
      </p:sp>
      <p:sp>
        <p:nvSpPr>
          <p:cNvPr id="12" name="TextBox 11">
            <a:extLst>
              <a:ext uri="{FF2B5EF4-FFF2-40B4-BE49-F238E27FC236}">
                <a16:creationId xmlns:a16="http://schemas.microsoft.com/office/drawing/2014/main" id="{EC95BD9C-9E3F-4274-8A12-2D8A718ECDD5}"/>
              </a:ext>
            </a:extLst>
          </p:cNvPr>
          <p:cNvSpPr txBox="1"/>
          <p:nvPr/>
        </p:nvSpPr>
        <p:spPr>
          <a:xfrm>
            <a:off x="2357773" y="2179835"/>
            <a:ext cx="1059092" cy="376119"/>
          </a:xfrm>
          <a:prstGeom prst="rect">
            <a:avLst/>
          </a:prstGeom>
          <a:solidFill>
            <a:srgbClr val="FF0000">
              <a:alpha val="50000"/>
            </a:srgbClr>
          </a:solidFill>
          <a:ln w="15875">
            <a:solidFill>
              <a:schemeClr val="accent1">
                <a:shade val="50000"/>
              </a:schemeClr>
            </a:solidFill>
          </a:ln>
        </p:spPr>
        <p:txBody>
          <a:bodyPr wrap="square" rtlCol="0">
            <a:spAutoFit/>
          </a:bodyPr>
          <a:lstStyle/>
          <a:p>
            <a:r>
              <a:rPr lang="en-US" altLang="ko-KR" dirty="0"/>
              <a:t>  SA(6)</a:t>
            </a:r>
            <a:endParaRPr lang="ko-KR" altLang="en-US" dirty="0"/>
          </a:p>
        </p:txBody>
      </p:sp>
      <p:sp>
        <p:nvSpPr>
          <p:cNvPr id="13" name="TextBox 12">
            <a:extLst>
              <a:ext uri="{FF2B5EF4-FFF2-40B4-BE49-F238E27FC236}">
                <a16:creationId xmlns:a16="http://schemas.microsoft.com/office/drawing/2014/main" id="{7083CF87-D181-4DAE-9897-44EF73D2A005}"/>
              </a:ext>
            </a:extLst>
          </p:cNvPr>
          <p:cNvSpPr txBox="1"/>
          <p:nvPr/>
        </p:nvSpPr>
        <p:spPr>
          <a:xfrm>
            <a:off x="3416865" y="2179836"/>
            <a:ext cx="640080" cy="376118"/>
          </a:xfrm>
          <a:prstGeom prst="rect">
            <a:avLst/>
          </a:prstGeom>
          <a:solidFill>
            <a:srgbClr val="FF0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14" name="TextBox 13">
            <a:extLst>
              <a:ext uri="{FF2B5EF4-FFF2-40B4-BE49-F238E27FC236}">
                <a16:creationId xmlns:a16="http://schemas.microsoft.com/office/drawing/2014/main" id="{F24A6BC0-37FA-4CE0-B989-F3F3F5335F63}"/>
              </a:ext>
            </a:extLst>
          </p:cNvPr>
          <p:cNvSpPr txBox="1"/>
          <p:nvPr/>
        </p:nvSpPr>
        <p:spPr>
          <a:xfrm>
            <a:off x="3485445" y="2171640"/>
            <a:ext cx="571500" cy="400110"/>
          </a:xfrm>
          <a:prstGeom prst="rect">
            <a:avLst/>
          </a:prstGeom>
          <a:noFill/>
        </p:spPr>
        <p:txBody>
          <a:bodyPr wrap="square" rtlCol="0">
            <a:spAutoFit/>
          </a:bodyPr>
          <a:lstStyle/>
          <a:p>
            <a:r>
              <a:rPr lang="en-US" altLang="ko-KR" sz="1000" dirty="0"/>
              <a:t>Type(IPv4)(2)</a:t>
            </a:r>
            <a:endParaRPr lang="ko-KR" altLang="en-US" sz="1000" dirty="0"/>
          </a:p>
        </p:txBody>
      </p:sp>
      <p:sp>
        <p:nvSpPr>
          <p:cNvPr id="41" name="TextBox 40">
            <a:extLst>
              <a:ext uri="{FF2B5EF4-FFF2-40B4-BE49-F238E27FC236}">
                <a16:creationId xmlns:a16="http://schemas.microsoft.com/office/drawing/2014/main" id="{020852B2-FB4F-452C-8DD3-490BC875596A}"/>
              </a:ext>
            </a:extLst>
          </p:cNvPr>
          <p:cNvSpPr txBox="1"/>
          <p:nvPr/>
        </p:nvSpPr>
        <p:spPr>
          <a:xfrm>
            <a:off x="4059909" y="2172411"/>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42" name="TextBox 41">
            <a:extLst>
              <a:ext uri="{FF2B5EF4-FFF2-40B4-BE49-F238E27FC236}">
                <a16:creationId xmlns:a16="http://schemas.microsoft.com/office/drawing/2014/main" id="{D2519576-0F9C-4382-AF98-C10BF3460B2E}"/>
              </a:ext>
            </a:extLst>
          </p:cNvPr>
          <p:cNvSpPr txBox="1"/>
          <p:nvPr/>
        </p:nvSpPr>
        <p:spPr>
          <a:xfrm>
            <a:off x="4098008" y="2155844"/>
            <a:ext cx="989049" cy="400110"/>
          </a:xfrm>
          <a:prstGeom prst="rect">
            <a:avLst/>
          </a:prstGeom>
          <a:noFill/>
        </p:spPr>
        <p:txBody>
          <a:bodyPr wrap="square" rtlCol="0">
            <a:spAutoFit/>
          </a:bodyPr>
          <a:lstStyle/>
          <a:p>
            <a:r>
              <a:rPr lang="en-US" altLang="ko-KR" sz="1000" dirty="0"/>
              <a:t>Header length(1)</a:t>
            </a:r>
            <a:endParaRPr lang="ko-KR" altLang="en-US" sz="1000" dirty="0"/>
          </a:p>
        </p:txBody>
      </p:sp>
      <p:sp>
        <p:nvSpPr>
          <p:cNvPr id="43" name="TextBox 42">
            <a:extLst>
              <a:ext uri="{FF2B5EF4-FFF2-40B4-BE49-F238E27FC236}">
                <a16:creationId xmlns:a16="http://schemas.microsoft.com/office/drawing/2014/main" id="{265B8D28-B525-4C08-A8F5-717A489AA744}"/>
              </a:ext>
            </a:extLst>
          </p:cNvPr>
          <p:cNvSpPr txBox="1"/>
          <p:nvPr/>
        </p:nvSpPr>
        <p:spPr>
          <a:xfrm>
            <a:off x="4933104" y="2172411"/>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44" name="TextBox 43">
            <a:extLst>
              <a:ext uri="{FF2B5EF4-FFF2-40B4-BE49-F238E27FC236}">
                <a16:creationId xmlns:a16="http://schemas.microsoft.com/office/drawing/2014/main" id="{0A242795-0C79-439E-96E9-BBD7C2789877}"/>
              </a:ext>
            </a:extLst>
          </p:cNvPr>
          <p:cNvSpPr txBox="1"/>
          <p:nvPr/>
        </p:nvSpPr>
        <p:spPr>
          <a:xfrm>
            <a:off x="4933104" y="2191193"/>
            <a:ext cx="989049" cy="338554"/>
          </a:xfrm>
          <a:prstGeom prst="rect">
            <a:avLst/>
          </a:prstGeom>
          <a:noFill/>
        </p:spPr>
        <p:txBody>
          <a:bodyPr wrap="square" rtlCol="0">
            <a:spAutoFit/>
          </a:bodyPr>
          <a:lstStyle/>
          <a:p>
            <a:r>
              <a:rPr lang="en-US" altLang="ko-KR" sz="800" dirty="0"/>
              <a:t>Differentiated Service Field(1)</a:t>
            </a:r>
            <a:endParaRPr lang="ko-KR" altLang="en-US" sz="800" dirty="0"/>
          </a:p>
        </p:txBody>
      </p:sp>
      <p:sp>
        <p:nvSpPr>
          <p:cNvPr id="45" name="TextBox 44">
            <a:extLst>
              <a:ext uri="{FF2B5EF4-FFF2-40B4-BE49-F238E27FC236}">
                <a16:creationId xmlns:a16="http://schemas.microsoft.com/office/drawing/2014/main" id="{B15DAFBD-65F3-4F74-B39B-38E7995530AF}"/>
              </a:ext>
            </a:extLst>
          </p:cNvPr>
          <p:cNvSpPr txBox="1"/>
          <p:nvPr/>
        </p:nvSpPr>
        <p:spPr>
          <a:xfrm>
            <a:off x="5798677" y="2172411"/>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46" name="TextBox 45">
            <a:extLst>
              <a:ext uri="{FF2B5EF4-FFF2-40B4-BE49-F238E27FC236}">
                <a16:creationId xmlns:a16="http://schemas.microsoft.com/office/drawing/2014/main" id="{6C4C6FB7-E165-4633-872D-32422ABA0681}"/>
              </a:ext>
            </a:extLst>
          </p:cNvPr>
          <p:cNvSpPr txBox="1"/>
          <p:nvPr/>
        </p:nvSpPr>
        <p:spPr>
          <a:xfrm>
            <a:off x="5836776" y="2155844"/>
            <a:ext cx="989049" cy="400110"/>
          </a:xfrm>
          <a:prstGeom prst="rect">
            <a:avLst/>
          </a:prstGeom>
          <a:noFill/>
        </p:spPr>
        <p:txBody>
          <a:bodyPr wrap="square" rtlCol="0">
            <a:spAutoFit/>
          </a:bodyPr>
          <a:lstStyle/>
          <a:p>
            <a:r>
              <a:rPr lang="en-US" altLang="ko-KR" sz="1000" dirty="0"/>
              <a:t>Total length(2)</a:t>
            </a:r>
            <a:endParaRPr lang="ko-KR" altLang="en-US" sz="1000" dirty="0"/>
          </a:p>
        </p:txBody>
      </p:sp>
      <p:sp>
        <p:nvSpPr>
          <p:cNvPr id="47" name="TextBox 46">
            <a:extLst>
              <a:ext uri="{FF2B5EF4-FFF2-40B4-BE49-F238E27FC236}">
                <a16:creationId xmlns:a16="http://schemas.microsoft.com/office/drawing/2014/main" id="{D5651B5D-7088-4B14-840C-383E051AD571}"/>
              </a:ext>
            </a:extLst>
          </p:cNvPr>
          <p:cNvSpPr txBox="1"/>
          <p:nvPr/>
        </p:nvSpPr>
        <p:spPr>
          <a:xfrm>
            <a:off x="6676385" y="2172411"/>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48" name="TextBox 47">
            <a:extLst>
              <a:ext uri="{FF2B5EF4-FFF2-40B4-BE49-F238E27FC236}">
                <a16:creationId xmlns:a16="http://schemas.microsoft.com/office/drawing/2014/main" id="{B19311C6-1B02-4AC4-B45D-A8C4785F1663}"/>
              </a:ext>
            </a:extLst>
          </p:cNvPr>
          <p:cNvSpPr txBox="1"/>
          <p:nvPr/>
        </p:nvSpPr>
        <p:spPr>
          <a:xfrm>
            <a:off x="6714485" y="2155844"/>
            <a:ext cx="784862" cy="400110"/>
          </a:xfrm>
          <a:prstGeom prst="rect">
            <a:avLst/>
          </a:prstGeom>
          <a:noFill/>
        </p:spPr>
        <p:txBody>
          <a:bodyPr wrap="square" rtlCol="0">
            <a:spAutoFit/>
          </a:bodyPr>
          <a:lstStyle/>
          <a:p>
            <a:r>
              <a:rPr lang="en-US" altLang="ko-KR" sz="1000" dirty="0"/>
              <a:t>Identification(2)</a:t>
            </a:r>
            <a:endParaRPr lang="ko-KR" altLang="en-US" sz="1000" dirty="0"/>
          </a:p>
        </p:txBody>
      </p:sp>
      <p:sp>
        <p:nvSpPr>
          <p:cNvPr id="49" name="TextBox 48">
            <a:extLst>
              <a:ext uri="{FF2B5EF4-FFF2-40B4-BE49-F238E27FC236}">
                <a16:creationId xmlns:a16="http://schemas.microsoft.com/office/drawing/2014/main" id="{3A3D944F-000C-400A-BEB6-EBA3755E384B}"/>
              </a:ext>
            </a:extLst>
          </p:cNvPr>
          <p:cNvSpPr txBox="1"/>
          <p:nvPr/>
        </p:nvSpPr>
        <p:spPr>
          <a:xfrm>
            <a:off x="1226260" y="2559616"/>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50" name="TextBox 49">
            <a:extLst>
              <a:ext uri="{FF2B5EF4-FFF2-40B4-BE49-F238E27FC236}">
                <a16:creationId xmlns:a16="http://schemas.microsoft.com/office/drawing/2014/main" id="{89B5D3F2-D046-4E13-9507-757E2D69383E}"/>
              </a:ext>
            </a:extLst>
          </p:cNvPr>
          <p:cNvSpPr txBox="1"/>
          <p:nvPr/>
        </p:nvSpPr>
        <p:spPr>
          <a:xfrm>
            <a:off x="1264359" y="2543049"/>
            <a:ext cx="989049" cy="246221"/>
          </a:xfrm>
          <a:prstGeom prst="rect">
            <a:avLst/>
          </a:prstGeom>
          <a:noFill/>
        </p:spPr>
        <p:txBody>
          <a:bodyPr wrap="square" rtlCol="0">
            <a:spAutoFit/>
          </a:bodyPr>
          <a:lstStyle/>
          <a:p>
            <a:r>
              <a:rPr lang="en-US" altLang="ko-KR" sz="1000" dirty="0"/>
              <a:t>Flags(2)</a:t>
            </a:r>
            <a:endParaRPr lang="ko-KR" altLang="en-US" sz="1000" dirty="0"/>
          </a:p>
        </p:txBody>
      </p:sp>
      <p:sp>
        <p:nvSpPr>
          <p:cNvPr id="51" name="TextBox 50">
            <a:extLst>
              <a:ext uri="{FF2B5EF4-FFF2-40B4-BE49-F238E27FC236}">
                <a16:creationId xmlns:a16="http://schemas.microsoft.com/office/drawing/2014/main" id="{8D67B5A0-33CD-4183-A60E-ACE9E85D0308}"/>
              </a:ext>
            </a:extLst>
          </p:cNvPr>
          <p:cNvSpPr txBox="1"/>
          <p:nvPr/>
        </p:nvSpPr>
        <p:spPr>
          <a:xfrm>
            <a:off x="2091833" y="2559616"/>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52" name="TextBox 51">
            <a:extLst>
              <a:ext uri="{FF2B5EF4-FFF2-40B4-BE49-F238E27FC236}">
                <a16:creationId xmlns:a16="http://schemas.microsoft.com/office/drawing/2014/main" id="{3402F994-55C7-47C1-8255-AC39B33AD911}"/>
              </a:ext>
            </a:extLst>
          </p:cNvPr>
          <p:cNvSpPr txBox="1"/>
          <p:nvPr/>
        </p:nvSpPr>
        <p:spPr>
          <a:xfrm>
            <a:off x="2225742" y="2559615"/>
            <a:ext cx="989049" cy="246221"/>
          </a:xfrm>
          <a:prstGeom prst="rect">
            <a:avLst/>
          </a:prstGeom>
          <a:noFill/>
        </p:spPr>
        <p:txBody>
          <a:bodyPr wrap="square" rtlCol="0">
            <a:spAutoFit/>
          </a:bodyPr>
          <a:lstStyle/>
          <a:p>
            <a:r>
              <a:rPr lang="en-US" altLang="ko-KR" sz="1000" dirty="0"/>
              <a:t>TTL(2)</a:t>
            </a:r>
            <a:endParaRPr lang="ko-KR" altLang="en-US" sz="1000" dirty="0"/>
          </a:p>
        </p:txBody>
      </p:sp>
      <p:sp>
        <p:nvSpPr>
          <p:cNvPr id="53" name="TextBox 52">
            <a:extLst>
              <a:ext uri="{FF2B5EF4-FFF2-40B4-BE49-F238E27FC236}">
                <a16:creationId xmlns:a16="http://schemas.microsoft.com/office/drawing/2014/main" id="{A698CD30-A559-4778-B97F-EB4D94585D21}"/>
              </a:ext>
            </a:extLst>
          </p:cNvPr>
          <p:cNvSpPr txBox="1"/>
          <p:nvPr/>
        </p:nvSpPr>
        <p:spPr>
          <a:xfrm>
            <a:off x="2952821" y="2559616"/>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54" name="TextBox 53">
            <a:extLst>
              <a:ext uri="{FF2B5EF4-FFF2-40B4-BE49-F238E27FC236}">
                <a16:creationId xmlns:a16="http://schemas.microsoft.com/office/drawing/2014/main" id="{AC00AD5F-EE91-458E-8A66-AD3D79FA056D}"/>
              </a:ext>
            </a:extLst>
          </p:cNvPr>
          <p:cNvSpPr txBox="1"/>
          <p:nvPr/>
        </p:nvSpPr>
        <p:spPr>
          <a:xfrm>
            <a:off x="2990920" y="2543049"/>
            <a:ext cx="989049" cy="400110"/>
          </a:xfrm>
          <a:prstGeom prst="rect">
            <a:avLst/>
          </a:prstGeom>
          <a:noFill/>
        </p:spPr>
        <p:txBody>
          <a:bodyPr wrap="square" rtlCol="0">
            <a:spAutoFit/>
          </a:bodyPr>
          <a:lstStyle/>
          <a:p>
            <a:r>
              <a:rPr lang="en-US" altLang="ko-KR" sz="1000" dirty="0"/>
              <a:t>Protocol : UDP(1)</a:t>
            </a:r>
            <a:endParaRPr lang="ko-KR" altLang="en-US" sz="1000" dirty="0"/>
          </a:p>
        </p:txBody>
      </p:sp>
      <p:sp>
        <p:nvSpPr>
          <p:cNvPr id="55" name="TextBox 54">
            <a:extLst>
              <a:ext uri="{FF2B5EF4-FFF2-40B4-BE49-F238E27FC236}">
                <a16:creationId xmlns:a16="http://schemas.microsoft.com/office/drawing/2014/main" id="{309DACB4-2E52-40F2-9DFB-3478A61AC233}"/>
              </a:ext>
            </a:extLst>
          </p:cNvPr>
          <p:cNvSpPr txBox="1"/>
          <p:nvPr/>
        </p:nvSpPr>
        <p:spPr>
          <a:xfrm>
            <a:off x="3826016" y="2559616"/>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56" name="TextBox 55">
            <a:extLst>
              <a:ext uri="{FF2B5EF4-FFF2-40B4-BE49-F238E27FC236}">
                <a16:creationId xmlns:a16="http://schemas.microsoft.com/office/drawing/2014/main" id="{5AF24BC7-F741-451B-8384-05E02F48BDCB}"/>
              </a:ext>
            </a:extLst>
          </p:cNvPr>
          <p:cNvSpPr txBox="1"/>
          <p:nvPr/>
        </p:nvSpPr>
        <p:spPr>
          <a:xfrm>
            <a:off x="3804562" y="2619993"/>
            <a:ext cx="989049" cy="246221"/>
          </a:xfrm>
          <a:prstGeom prst="rect">
            <a:avLst/>
          </a:prstGeom>
          <a:noFill/>
        </p:spPr>
        <p:txBody>
          <a:bodyPr wrap="square" rtlCol="0">
            <a:spAutoFit/>
          </a:bodyPr>
          <a:lstStyle/>
          <a:p>
            <a:r>
              <a:rPr lang="en-US" altLang="ko-KR" sz="1000" dirty="0"/>
              <a:t>Checksum(2)</a:t>
            </a:r>
            <a:endParaRPr lang="ko-KR" altLang="en-US" sz="1000" dirty="0"/>
          </a:p>
        </p:txBody>
      </p:sp>
      <p:sp>
        <p:nvSpPr>
          <p:cNvPr id="57" name="TextBox 56">
            <a:extLst>
              <a:ext uri="{FF2B5EF4-FFF2-40B4-BE49-F238E27FC236}">
                <a16:creationId xmlns:a16="http://schemas.microsoft.com/office/drawing/2014/main" id="{DA58C2AA-60B2-46D8-A71D-1F7B03405A4E}"/>
              </a:ext>
            </a:extLst>
          </p:cNvPr>
          <p:cNvSpPr txBox="1"/>
          <p:nvPr/>
        </p:nvSpPr>
        <p:spPr>
          <a:xfrm>
            <a:off x="4691589" y="2559616"/>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58" name="TextBox 57">
            <a:extLst>
              <a:ext uri="{FF2B5EF4-FFF2-40B4-BE49-F238E27FC236}">
                <a16:creationId xmlns:a16="http://schemas.microsoft.com/office/drawing/2014/main" id="{477E864A-C20C-42CD-AD3C-F8E5A83DE2AC}"/>
              </a:ext>
            </a:extLst>
          </p:cNvPr>
          <p:cNvSpPr txBox="1"/>
          <p:nvPr/>
        </p:nvSpPr>
        <p:spPr>
          <a:xfrm>
            <a:off x="4755431" y="2619992"/>
            <a:ext cx="989049" cy="246221"/>
          </a:xfrm>
          <a:prstGeom prst="rect">
            <a:avLst/>
          </a:prstGeom>
          <a:noFill/>
        </p:spPr>
        <p:txBody>
          <a:bodyPr wrap="square" rtlCol="0">
            <a:spAutoFit/>
          </a:bodyPr>
          <a:lstStyle/>
          <a:p>
            <a:r>
              <a:rPr lang="en-US" altLang="ko-KR" sz="1000" dirty="0"/>
              <a:t>Source(4)</a:t>
            </a:r>
            <a:endParaRPr lang="ko-KR" altLang="en-US" sz="1000" dirty="0"/>
          </a:p>
        </p:txBody>
      </p:sp>
      <p:sp>
        <p:nvSpPr>
          <p:cNvPr id="59" name="TextBox 58">
            <a:extLst>
              <a:ext uri="{FF2B5EF4-FFF2-40B4-BE49-F238E27FC236}">
                <a16:creationId xmlns:a16="http://schemas.microsoft.com/office/drawing/2014/main" id="{724D673E-01F9-40C3-98B3-BA1A5B043C7B}"/>
              </a:ext>
            </a:extLst>
          </p:cNvPr>
          <p:cNvSpPr txBox="1"/>
          <p:nvPr/>
        </p:nvSpPr>
        <p:spPr>
          <a:xfrm>
            <a:off x="5573955" y="2559616"/>
            <a:ext cx="873195" cy="376118"/>
          </a:xfrm>
          <a:prstGeom prst="rect">
            <a:avLst/>
          </a:prstGeom>
          <a:solidFill>
            <a:srgbClr val="FFC0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60" name="TextBox 59">
            <a:extLst>
              <a:ext uri="{FF2B5EF4-FFF2-40B4-BE49-F238E27FC236}">
                <a16:creationId xmlns:a16="http://schemas.microsoft.com/office/drawing/2014/main" id="{A999CBBB-9A78-40F5-BBBB-6AC375411713}"/>
              </a:ext>
            </a:extLst>
          </p:cNvPr>
          <p:cNvSpPr txBox="1"/>
          <p:nvPr/>
        </p:nvSpPr>
        <p:spPr>
          <a:xfrm>
            <a:off x="5514474" y="2619991"/>
            <a:ext cx="989049" cy="246221"/>
          </a:xfrm>
          <a:prstGeom prst="rect">
            <a:avLst/>
          </a:prstGeom>
          <a:noFill/>
        </p:spPr>
        <p:txBody>
          <a:bodyPr wrap="square" rtlCol="0">
            <a:spAutoFit/>
          </a:bodyPr>
          <a:lstStyle/>
          <a:p>
            <a:r>
              <a:rPr lang="en-US" altLang="ko-KR" sz="1000" dirty="0"/>
              <a:t>Destination(4)</a:t>
            </a:r>
          </a:p>
        </p:txBody>
      </p:sp>
      <p:sp>
        <p:nvSpPr>
          <p:cNvPr id="62" name="TextBox 61">
            <a:extLst>
              <a:ext uri="{FF2B5EF4-FFF2-40B4-BE49-F238E27FC236}">
                <a16:creationId xmlns:a16="http://schemas.microsoft.com/office/drawing/2014/main" id="{D4286C64-1F4E-4994-89DF-9272DE341606}"/>
              </a:ext>
            </a:extLst>
          </p:cNvPr>
          <p:cNvSpPr txBox="1"/>
          <p:nvPr/>
        </p:nvSpPr>
        <p:spPr>
          <a:xfrm>
            <a:off x="1158696" y="2984115"/>
            <a:ext cx="989049" cy="246221"/>
          </a:xfrm>
          <a:prstGeom prst="rect">
            <a:avLst/>
          </a:prstGeom>
          <a:noFill/>
        </p:spPr>
        <p:txBody>
          <a:bodyPr wrap="square" rtlCol="0">
            <a:spAutoFit/>
          </a:bodyPr>
          <a:lstStyle/>
          <a:p>
            <a:r>
              <a:rPr lang="en-US" altLang="ko-KR" sz="1000" dirty="0"/>
              <a:t>Source Port(2)</a:t>
            </a:r>
            <a:endParaRPr lang="ko-KR" altLang="en-US" sz="1000" dirty="0"/>
          </a:p>
        </p:txBody>
      </p:sp>
      <p:sp>
        <p:nvSpPr>
          <p:cNvPr id="63" name="TextBox 62">
            <a:extLst>
              <a:ext uri="{FF2B5EF4-FFF2-40B4-BE49-F238E27FC236}">
                <a16:creationId xmlns:a16="http://schemas.microsoft.com/office/drawing/2014/main" id="{7FB1C2F1-C853-414D-B46E-A7738EBD99F0}"/>
              </a:ext>
            </a:extLst>
          </p:cNvPr>
          <p:cNvSpPr txBox="1"/>
          <p:nvPr/>
        </p:nvSpPr>
        <p:spPr>
          <a:xfrm>
            <a:off x="1216624" y="2919167"/>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64" name="TextBox 63">
            <a:extLst>
              <a:ext uri="{FF2B5EF4-FFF2-40B4-BE49-F238E27FC236}">
                <a16:creationId xmlns:a16="http://schemas.microsoft.com/office/drawing/2014/main" id="{9E948106-93EB-4D4C-80DF-CF827BF6037F}"/>
              </a:ext>
            </a:extLst>
          </p:cNvPr>
          <p:cNvSpPr txBox="1"/>
          <p:nvPr/>
        </p:nvSpPr>
        <p:spPr>
          <a:xfrm>
            <a:off x="2076055" y="2930175"/>
            <a:ext cx="989049" cy="369332"/>
          </a:xfrm>
          <a:prstGeom prst="rect">
            <a:avLst/>
          </a:prstGeom>
          <a:noFill/>
        </p:spPr>
        <p:txBody>
          <a:bodyPr wrap="square" rtlCol="0">
            <a:spAutoFit/>
          </a:bodyPr>
          <a:lstStyle/>
          <a:p>
            <a:r>
              <a:rPr lang="en-US" altLang="ko-KR" sz="900" dirty="0"/>
              <a:t>Destination Port(2)</a:t>
            </a:r>
            <a:endParaRPr lang="ko-KR" altLang="en-US" sz="900" dirty="0"/>
          </a:p>
        </p:txBody>
      </p:sp>
      <p:sp>
        <p:nvSpPr>
          <p:cNvPr id="65" name="TextBox 64">
            <a:extLst>
              <a:ext uri="{FF2B5EF4-FFF2-40B4-BE49-F238E27FC236}">
                <a16:creationId xmlns:a16="http://schemas.microsoft.com/office/drawing/2014/main" id="{34BF1D4D-F274-4AA6-BFE9-B6F16BE1676A}"/>
              </a:ext>
            </a:extLst>
          </p:cNvPr>
          <p:cNvSpPr txBox="1"/>
          <p:nvPr/>
        </p:nvSpPr>
        <p:spPr>
          <a:xfrm>
            <a:off x="2089818" y="2925062"/>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66" name="TextBox 65">
            <a:extLst>
              <a:ext uri="{FF2B5EF4-FFF2-40B4-BE49-F238E27FC236}">
                <a16:creationId xmlns:a16="http://schemas.microsoft.com/office/drawing/2014/main" id="{CB2A3161-4801-4E6D-A363-F4F0921DF761}"/>
              </a:ext>
            </a:extLst>
          </p:cNvPr>
          <p:cNvSpPr txBox="1"/>
          <p:nvPr/>
        </p:nvSpPr>
        <p:spPr>
          <a:xfrm>
            <a:off x="2905086" y="2986407"/>
            <a:ext cx="989049" cy="246221"/>
          </a:xfrm>
          <a:prstGeom prst="rect">
            <a:avLst/>
          </a:prstGeom>
          <a:noFill/>
        </p:spPr>
        <p:txBody>
          <a:bodyPr wrap="square" rtlCol="0">
            <a:spAutoFit/>
          </a:bodyPr>
          <a:lstStyle/>
          <a:p>
            <a:r>
              <a:rPr lang="en-US" altLang="ko-KR" sz="1000" dirty="0"/>
              <a:t>Length(2)</a:t>
            </a:r>
            <a:endParaRPr lang="ko-KR" altLang="en-US" sz="1000" dirty="0"/>
          </a:p>
        </p:txBody>
      </p:sp>
      <p:sp>
        <p:nvSpPr>
          <p:cNvPr id="67" name="TextBox 66">
            <a:extLst>
              <a:ext uri="{FF2B5EF4-FFF2-40B4-BE49-F238E27FC236}">
                <a16:creationId xmlns:a16="http://schemas.microsoft.com/office/drawing/2014/main" id="{710AC909-40D5-47CE-907F-591EAE796D57}"/>
              </a:ext>
            </a:extLst>
          </p:cNvPr>
          <p:cNvSpPr txBox="1"/>
          <p:nvPr/>
        </p:nvSpPr>
        <p:spPr>
          <a:xfrm>
            <a:off x="2963013" y="2925938"/>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68" name="TextBox 67">
            <a:extLst>
              <a:ext uri="{FF2B5EF4-FFF2-40B4-BE49-F238E27FC236}">
                <a16:creationId xmlns:a16="http://schemas.microsoft.com/office/drawing/2014/main" id="{2C0F059A-0E86-4A96-91E5-8CBC56149B06}"/>
              </a:ext>
            </a:extLst>
          </p:cNvPr>
          <p:cNvSpPr txBox="1"/>
          <p:nvPr/>
        </p:nvSpPr>
        <p:spPr>
          <a:xfrm>
            <a:off x="3778281" y="2986407"/>
            <a:ext cx="989049" cy="246221"/>
          </a:xfrm>
          <a:prstGeom prst="rect">
            <a:avLst/>
          </a:prstGeom>
          <a:noFill/>
        </p:spPr>
        <p:txBody>
          <a:bodyPr wrap="square" rtlCol="0">
            <a:spAutoFit/>
          </a:bodyPr>
          <a:lstStyle/>
          <a:p>
            <a:r>
              <a:rPr lang="en-US" altLang="ko-KR" sz="1000" dirty="0"/>
              <a:t>Checksum(2)</a:t>
            </a:r>
            <a:endParaRPr lang="ko-KR" altLang="en-US" sz="1000" dirty="0"/>
          </a:p>
        </p:txBody>
      </p:sp>
      <p:sp>
        <p:nvSpPr>
          <p:cNvPr id="69" name="TextBox 68">
            <a:extLst>
              <a:ext uri="{FF2B5EF4-FFF2-40B4-BE49-F238E27FC236}">
                <a16:creationId xmlns:a16="http://schemas.microsoft.com/office/drawing/2014/main" id="{9CD354D9-8ABD-443D-AF0F-39C8FB15B81D}"/>
              </a:ext>
            </a:extLst>
          </p:cNvPr>
          <p:cNvSpPr txBox="1"/>
          <p:nvPr/>
        </p:nvSpPr>
        <p:spPr>
          <a:xfrm>
            <a:off x="3836208" y="2925938"/>
            <a:ext cx="873195" cy="376118"/>
          </a:xfrm>
          <a:prstGeom prst="rect">
            <a:avLst/>
          </a:prstGeom>
          <a:solidFill>
            <a:srgbClr val="FFFF00">
              <a:alpha val="50000"/>
            </a:srgbClr>
          </a:solidFill>
          <a:ln w="15875">
            <a:solidFill>
              <a:schemeClr val="accent1">
                <a:shade val="50000"/>
              </a:schemeClr>
            </a:solidFill>
          </a:ln>
        </p:spPr>
        <p:txBody>
          <a:bodyPr wrap="square" rtlCol="0">
            <a:spAutoFit/>
          </a:bodyPr>
          <a:lstStyle/>
          <a:p>
            <a:endParaRPr lang="ko-KR" altLang="en-US" sz="1600" dirty="0"/>
          </a:p>
        </p:txBody>
      </p:sp>
      <p:sp>
        <p:nvSpPr>
          <p:cNvPr id="70" name="직사각형 69">
            <a:extLst>
              <a:ext uri="{FF2B5EF4-FFF2-40B4-BE49-F238E27FC236}">
                <a16:creationId xmlns:a16="http://schemas.microsoft.com/office/drawing/2014/main" id="{030FC6C7-DA56-4F89-8CB6-060A8258CF1A}"/>
              </a:ext>
            </a:extLst>
          </p:cNvPr>
          <p:cNvSpPr/>
          <p:nvPr/>
        </p:nvSpPr>
        <p:spPr>
          <a:xfrm>
            <a:off x="3389418" y="1832753"/>
            <a:ext cx="3022035" cy="276999"/>
          </a:xfrm>
          <a:prstGeom prst="rect">
            <a:avLst/>
          </a:prstGeom>
        </p:spPr>
        <p:txBody>
          <a:bodyPr wrap="square">
            <a:spAutoFit/>
          </a:bodyPr>
          <a:lstStyle/>
          <a:p>
            <a:r>
              <a:rPr lang="en-US" altLang="ko-KR" sz="1200">
                <a:ea typeface="굴림" panose="020B0600000101010101" pitchFamily="50" charset="-127"/>
              </a:rPr>
              <a:t>Encapsulation </a:t>
            </a:r>
            <a:r>
              <a:rPr lang="ko-KR" altLang="en-US" sz="1200" dirty="0">
                <a:ea typeface="굴림" panose="020B0600000101010101" pitchFamily="50" charset="-127"/>
              </a:rPr>
              <a:t>구조</a:t>
            </a:r>
            <a:endParaRPr lang="en-US" altLang="ko-KR" sz="1200" dirty="0">
              <a:ea typeface="굴림" panose="020B0600000101010101" pitchFamily="50" charset="-127"/>
            </a:endParaRPr>
          </a:p>
        </p:txBody>
      </p:sp>
      <p:sp>
        <p:nvSpPr>
          <p:cNvPr id="72" name="TextBox 71">
            <a:extLst>
              <a:ext uri="{FF2B5EF4-FFF2-40B4-BE49-F238E27FC236}">
                <a16:creationId xmlns:a16="http://schemas.microsoft.com/office/drawing/2014/main" id="{7788E748-87FD-4D7F-90CA-B225E9692BCD}"/>
              </a:ext>
            </a:extLst>
          </p:cNvPr>
          <p:cNvSpPr txBox="1"/>
          <p:nvPr/>
        </p:nvSpPr>
        <p:spPr>
          <a:xfrm>
            <a:off x="1229217" y="3851181"/>
            <a:ext cx="1723604" cy="646331"/>
          </a:xfrm>
          <a:prstGeom prst="rect">
            <a:avLst/>
          </a:prstGeom>
          <a:solidFill>
            <a:srgbClr val="FF0000">
              <a:alpha val="50000"/>
            </a:srgbClr>
          </a:solidFill>
          <a:ln w="15875">
            <a:solidFill>
              <a:schemeClr val="accent1">
                <a:shade val="50000"/>
              </a:schemeClr>
            </a:solidFill>
          </a:ln>
        </p:spPr>
        <p:txBody>
          <a:bodyPr wrap="square" rtlCol="0">
            <a:spAutoFit/>
          </a:bodyPr>
          <a:lstStyle/>
          <a:p>
            <a:r>
              <a:rPr lang="en-US" altLang="ko-KR" sz="1200" dirty="0"/>
              <a:t>Physical layer/Datalink layer : Protocol = Ethernet II</a:t>
            </a:r>
            <a:endParaRPr lang="ko-KR" altLang="en-US" sz="1200" dirty="0"/>
          </a:p>
        </p:txBody>
      </p:sp>
      <p:sp>
        <p:nvSpPr>
          <p:cNvPr id="75" name="TextBox 74">
            <a:extLst>
              <a:ext uri="{FF2B5EF4-FFF2-40B4-BE49-F238E27FC236}">
                <a16:creationId xmlns:a16="http://schemas.microsoft.com/office/drawing/2014/main" id="{F584DBF0-B4A0-4A37-AA93-F4FF3FD674AA}"/>
              </a:ext>
            </a:extLst>
          </p:cNvPr>
          <p:cNvSpPr txBox="1"/>
          <p:nvPr/>
        </p:nvSpPr>
        <p:spPr>
          <a:xfrm>
            <a:off x="4697196" y="2932724"/>
            <a:ext cx="3291007" cy="369332"/>
          </a:xfrm>
          <a:prstGeom prst="rect">
            <a:avLst/>
          </a:prstGeom>
          <a:solidFill>
            <a:srgbClr val="00B050">
              <a:alpha val="50000"/>
            </a:srgbClr>
          </a:solidFill>
          <a:ln w="15875">
            <a:solidFill>
              <a:schemeClr val="accent1">
                <a:shade val="50000"/>
              </a:schemeClr>
            </a:solidFill>
          </a:ln>
        </p:spPr>
        <p:txBody>
          <a:bodyPr wrap="square" rtlCol="0">
            <a:spAutoFit/>
          </a:bodyPr>
          <a:lstStyle/>
          <a:p>
            <a:r>
              <a:rPr lang="en-US" altLang="ko-KR" dirty="0"/>
              <a:t>Data(287)</a:t>
            </a:r>
            <a:endParaRPr lang="ko-KR" altLang="en-US" dirty="0"/>
          </a:p>
        </p:txBody>
      </p:sp>
      <p:sp>
        <p:nvSpPr>
          <p:cNvPr id="76" name="TextBox 75">
            <a:extLst>
              <a:ext uri="{FF2B5EF4-FFF2-40B4-BE49-F238E27FC236}">
                <a16:creationId xmlns:a16="http://schemas.microsoft.com/office/drawing/2014/main" id="{D7D70552-1B82-4C0D-BDEC-BC8D1ED2B8BC}"/>
              </a:ext>
            </a:extLst>
          </p:cNvPr>
          <p:cNvSpPr txBox="1"/>
          <p:nvPr/>
        </p:nvSpPr>
        <p:spPr>
          <a:xfrm>
            <a:off x="1226260" y="3298170"/>
            <a:ext cx="6761943" cy="369332"/>
          </a:xfrm>
          <a:prstGeom prst="rect">
            <a:avLst/>
          </a:prstGeom>
          <a:solidFill>
            <a:srgbClr val="00B050">
              <a:alpha val="50000"/>
            </a:srgbClr>
          </a:solidFill>
          <a:ln w="15875">
            <a:solidFill>
              <a:schemeClr val="accent1">
                <a:shade val="50000"/>
              </a:schemeClr>
            </a:solidFill>
          </a:ln>
        </p:spPr>
        <p:txBody>
          <a:bodyPr wrap="square" rtlCol="0">
            <a:spAutoFit/>
          </a:bodyPr>
          <a:lstStyle/>
          <a:p>
            <a:endParaRPr lang="ko-KR" altLang="en-US" dirty="0"/>
          </a:p>
        </p:txBody>
      </p:sp>
      <p:sp>
        <p:nvSpPr>
          <p:cNvPr id="79" name="TextBox 78">
            <a:extLst>
              <a:ext uri="{FF2B5EF4-FFF2-40B4-BE49-F238E27FC236}">
                <a16:creationId xmlns:a16="http://schemas.microsoft.com/office/drawing/2014/main" id="{41DD1367-668E-4F15-AC08-07C6382D9B76}"/>
              </a:ext>
            </a:extLst>
          </p:cNvPr>
          <p:cNvSpPr txBox="1"/>
          <p:nvPr/>
        </p:nvSpPr>
        <p:spPr>
          <a:xfrm>
            <a:off x="3065104" y="3851180"/>
            <a:ext cx="1723604" cy="646331"/>
          </a:xfrm>
          <a:prstGeom prst="rect">
            <a:avLst/>
          </a:prstGeom>
          <a:solidFill>
            <a:srgbClr val="FFC000">
              <a:alpha val="50000"/>
            </a:srgbClr>
          </a:solidFill>
          <a:ln w="15875">
            <a:solidFill>
              <a:schemeClr val="accent1">
                <a:shade val="50000"/>
              </a:schemeClr>
            </a:solidFill>
          </a:ln>
        </p:spPr>
        <p:txBody>
          <a:bodyPr wrap="square" rtlCol="0">
            <a:spAutoFit/>
          </a:bodyPr>
          <a:lstStyle/>
          <a:p>
            <a:r>
              <a:rPr lang="en-US" altLang="ko-KR" sz="1200" dirty="0"/>
              <a:t>Network layer : </a:t>
            </a:r>
          </a:p>
          <a:p>
            <a:r>
              <a:rPr lang="en-US" altLang="ko-KR" sz="1200" dirty="0"/>
              <a:t>Protocol = IPv4</a:t>
            </a:r>
          </a:p>
          <a:p>
            <a:endParaRPr lang="ko-KR" altLang="en-US" sz="1200" dirty="0"/>
          </a:p>
        </p:txBody>
      </p:sp>
      <p:sp>
        <p:nvSpPr>
          <p:cNvPr id="80" name="TextBox 79">
            <a:extLst>
              <a:ext uri="{FF2B5EF4-FFF2-40B4-BE49-F238E27FC236}">
                <a16:creationId xmlns:a16="http://schemas.microsoft.com/office/drawing/2014/main" id="{151AB00D-5E65-49A2-89BF-435F546A0574}"/>
              </a:ext>
            </a:extLst>
          </p:cNvPr>
          <p:cNvSpPr txBox="1"/>
          <p:nvPr/>
        </p:nvSpPr>
        <p:spPr>
          <a:xfrm>
            <a:off x="4900435" y="3851180"/>
            <a:ext cx="1723604" cy="646331"/>
          </a:xfrm>
          <a:prstGeom prst="rect">
            <a:avLst/>
          </a:prstGeom>
          <a:solidFill>
            <a:srgbClr val="FFFF00">
              <a:alpha val="50000"/>
            </a:srgbClr>
          </a:solidFill>
          <a:ln w="15875">
            <a:solidFill>
              <a:schemeClr val="accent1">
                <a:shade val="50000"/>
              </a:schemeClr>
            </a:solidFill>
          </a:ln>
        </p:spPr>
        <p:txBody>
          <a:bodyPr wrap="square" rtlCol="0">
            <a:spAutoFit/>
          </a:bodyPr>
          <a:lstStyle/>
          <a:p>
            <a:r>
              <a:rPr lang="en-US" altLang="ko-KR" sz="1200" dirty="0"/>
              <a:t>Transport layer :</a:t>
            </a:r>
          </a:p>
          <a:p>
            <a:r>
              <a:rPr lang="en-US" altLang="ko-KR" sz="1200" dirty="0"/>
              <a:t>Protocol = UDP</a:t>
            </a:r>
          </a:p>
          <a:p>
            <a:endParaRPr lang="ko-KR" altLang="en-US" sz="1200" dirty="0"/>
          </a:p>
        </p:txBody>
      </p:sp>
      <p:sp>
        <p:nvSpPr>
          <p:cNvPr id="81" name="TextBox 80">
            <a:extLst>
              <a:ext uri="{FF2B5EF4-FFF2-40B4-BE49-F238E27FC236}">
                <a16:creationId xmlns:a16="http://schemas.microsoft.com/office/drawing/2014/main" id="{D9F9C163-6A9C-489F-8BA9-E97C03334541}"/>
              </a:ext>
            </a:extLst>
          </p:cNvPr>
          <p:cNvSpPr txBox="1"/>
          <p:nvPr/>
        </p:nvSpPr>
        <p:spPr>
          <a:xfrm>
            <a:off x="6737074" y="3851179"/>
            <a:ext cx="1723604" cy="646331"/>
          </a:xfrm>
          <a:prstGeom prst="rect">
            <a:avLst/>
          </a:prstGeom>
          <a:solidFill>
            <a:srgbClr val="00B050">
              <a:alpha val="50000"/>
            </a:srgbClr>
          </a:solidFill>
          <a:ln w="15875">
            <a:solidFill>
              <a:schemeClr val="accent1">
                <a:shade val="50000"/>
              </a:schemeClr>
            </a:solidFill>
          </a:ln>
        </p:spPr>
        <p:txBody>
          <a:bodyPr wrap="square" rtlCol="0">
            <a:spAutoFit/>
          </a:bodyPr>
          <a:lstStyle/>
          <a:p>
            <a:r>
              <a:rPr lang="en-US" altLang="ko-KR" sz="1200" dirty="0"/>
              <a:t>Data</a:t>
            </a:r>
          </a:p>
          <a:p>
            <a:endParaRPr lang="en-US" altLang="ko-KR" sz="1200" dirty="0"/>
          </a:p>
          <a:p>
            <a:endParaRPr lang="ko-KR" altLang="en-US" sz="1200" dirty="0"/>
          </a:p>
        </p:txBody>
      </p:sp>
      <p:sp>
        <p:nvSpPr>
          <p:cNvPr id="82" name="직사각형 81">
            <a:extLst>
              <a:ext uri="{FF2B5EF4-FFF2-40B4-BE49-F238E27FC236}">
                <a16:creationId xmlns:a16="http://schemas.microsoft.com/office/drawing/2014/main" id="{5F6BA9BA-C3B1-4A14-BBDF-B92E4CE84E43}"/>
              </a:ext>
            </a:extLst>
          </p:cNvPr>
          <p:cNvSpPr/>
          <p:nvPr/>
        </p:nvSpPr>
        <p:spPr>
          <a:xfrm>
            <a:off x="684028" y="1194061"/>
            <a:ext cx="7846405" cy="507831"/>
          </a:xfrm>
          <a:prstGeom prst="rect">
            <a:avLst/>
          </a:prstGeom>
        </p:spPr>
        <p:txBody>
          <a:bodyPr wrap="square">
            <a:spAutoFit/>
          </a:bodyPr>
          <a:lstStyle/>
          <a:p>
            <a:pPr>
              <a:buFont typeface="Bookman Old Style" panose="02050604050505020204" pitchFamily="18" charset="0"/>
              <a:buAutoNum type="arabicPeriod"/>
            </a:pPr>
            <a:r>
              <a:rPr lang="en-US" altLang="ko-KR" sz="900" dirty="0">
                <a:ea typeface="굴림" panose="020B0600000101010101" pitchFamily="50" charset="-127"/>
              </a:rPr>
              <a:t>Select one UDP packet from your trace. From this packet, determine how many fields there are in the UDP header. Name these fields. </a:t>
            </a:r>
          </a:p>
          <a:p>
            <a:pPr>
              <a:buFont typeface="Bookman Old Style" panose="02050604050505020204" pitchFamily="18" charset="0"/>
              <a:buAutoNum type="arabicPeriod"/>
            </a:pPr>
            <a:r>
              <a:rPr lang="en-US" altLang="ko-KR" sz="900" dirty="0">
                <a:ea typeface="굴림" panose="020B0600000101010101" pitchFamily="50" charset="-127"/>
              </a:rPr>
              <a:t>Find out the length (in bytes) of each of the UDP header fields. </a:t>
            </a:r>
          </a:p>
          <a:p>
            <a:r>
              <a:rPr lang="en-US" altLang="ko-KR" sz="900" dirty="0">
                <a:ea typeface="굴림" panose="020B0600000101010101" pitchFamily="50" charset="-127"/>
              </a:rPr>
              <a:t>3.The value in the Length field is the length of what? Verify your claim with your captured UDP packet. </a:t>
            </a:r>
          </a:p>
        </p:txBody>
      </p:sp>
    </p:spTree>
    <p:extLst>
      <p:ext uri="{BB962C8B-B14F-4D97-AF65-F5344CB8AC3E}">
        <p14:creationId xmlns:p14="http://schemas.microsoft.com/office/powerpoint/2010/main" val="523666353"/>
      </p:ext>
    </p:extLst>
  </p:cSld>
  <p:clrMapOvr>
    <a:masterClrMapping/>
  </p:clrMapOvr>
</p:sld>
</file>

<file path=ppt/theme/theme1.xml><?xml version="1.0" encoding="utf-8"?>
<a:theme xmlns:a="http://schemas.openxmlformats.org/drawingml/2006/main" name="Arial">
  <a:themeElements>
    <a:clrScheme name="沉稳简约1">
      <a:dk1>
        <a:sysClr val="windowText" lastClr="000000"/>
      </a:dk1>
      <a:lt1>
        <a:sysClr val="window" lastClr="FFFFFF"/>
      </a:lt1>
      <a:dk2>
        <a:srgbClr val="44546A"/>
      </a:dk2>
      <a:lt2>
        <a:srgbClr val="E7E6E6"/>
      </a:lt2>
      <a:accent1>
        <a:srgbClr val="222B34"/>
      </a:accent1>
      <a:accent2>
        <a:srgbClr val="F6F4F7"/>
      </a:accent2>
      <a:accent3>
        <a:srgbClr val="A5A5A5"/>
      </a:accent3>
      <a:accent4>
        <a:srgbClr val="FFC000"/>
      </a:accent4>
      <a:accent5>
        <a:srgbClr val="5B9BD5"/>
      </a:accent5>
      <a:accent6>
        <a:srgbClr val="70AD47"/>
      </a:accent6>
      <a:hlink>
        <a:srgbClr val="000000"/>
      </a:hlink>
      <a:folHlink>
        <a:srgbClr val="954F72"/>
      </a:folHlink>
    </a:clrScheme>
    <a:fontScheme name="自定义 1">
      <a:majorFont>
        <a:latin typeface="Arial"/>
        <a:ea typeface="Arial"/>
        <a:cs typeface=""/>
      </a:majorFont>
      <a:minorFont>
        <a:latin typeface="Calibri Light"/>
        <a:ea typeface="Arial"/>
        <a:cs typeface=""/>
      </a:minorFont>
    </a:fontScheme>
    <a:fmtScheme name="Arial">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font script="Geor" typeface="Arial"/>
      </a:majorFont>
      <a:minorFont>
        <a:latin typeface="Calibri" panose="020F0502020204030204"/>
        <a:ea typeface=""/>
        <a:cs typeface=""/>
        <a:font script="Jpan" typeface="ＭＳ Ｐゴシック"/>
        <a:font script="Hang" typeface="맑은 고딕"/>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font script="Geor"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Arial"/>
        <a:font script="Hang" typeface="맑은 고딕"/>
        <a:font script="Hans" typeface="Arial Light"/>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font script="Geor" typeface="Arial"/>
      </a:majorFont>
      <a:minorFont>
        <a:latin typeface="맑은 고딕" panose="020F0502020204030204"/>
        <a:ea typeface=""/>
        <a:cs typeface=""/>
        <a:font script="Jpan" typeface="Arial"/>
        <a:font script="Hang" typeface="맑은 고딕"/>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font script="Geor"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1332</Words>
  <Application>Microsoft Office PowerPoint</Application>
  <PresentationFormat>화면 슬라이드 쇼(16:9)</PresentationFormat>
  <Paragraphs>131</Paragraphs>
  <Slides>13</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13</vt:i4>
      </vt:variant>
    </vt:vector>
  </HeadingPairs>
  <TitlesOfParts>
    <vt:vector size="21" baseType="lpstr">
      <vt:lpstr>맑은 고딕</vt:lpstr>
      <vt:lpstr>함초롬돋움</vt:lpstr>
      <vt:lpstr>Arial</vt:lpstr>
      <vt:lpstr>Bookman Old Style</vt:lpstr>
      <vt:lpstr>휴먼둥근헤드라인</vt:lpstr>
      <vt:lpstr>Calibri Light</vt:lpstr>
      <vt:lpstr>휴먼매직체</vt:lpstr>
      <vt:lpstr>Arial</vt:lpstr>
      <vt:lpstr>PowerPoint 프레젠테이션</vt:lpstr>
      <vt:lpstr>Lab03: UDP on Wireshark</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pptmoa.com</cp:keywords>
  <dc:description/>
  <cp:lastModifiedBy/>
  <cp:revision>1</cp:revision>
  <dcterms:created xsi:type="dcterms:W3CDTF">2018-09-27T07:27:54Z</dcterms:created>
  <dcterms:modified xsi:type="dcterms:W3CDTF">2019-10-07T15:31:34Z</dcterms:modified>
  <cp:category>pptmoa.com</cp:category>
  <cp:contentStatus>pptmoa.com</cp:contentStatus>
</cp:coreProperties>
</file>